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40.jpeg" ContentType="image/jpeg"/>
  <Override PartName="/ppt/media/image37.jpeg" ContentType="image/jpeg"/>
  <Override PartName="/ppt/media/image36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30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38.jpeg" ContentType="image/jpeg"/>
  <Override PartName="/ppt/media/image16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0.png" ContentType="image/png"/>
  <Override PartName="/ppt/media/image21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4.png" ContentType="image/png"/>
  <Override PartName="/ppt/media/image2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10691812" cy="7559675"/>
  <p:notesSz cx="9929812" cy="67992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282DBAA-BB0A-45AA-BA86-064A929AE35D}" type="slidenum">
              <a:rPr lang="cs-CZ" sz="1400">
                <a:latin typeface="Times New Roman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F3C525FB-DF75-4425-8C9A-F2FB319F23DA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5640" y="5088960"/>
            <a:ext cx="6048000" cy="4821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D828704B-CAF4-4AC7-8C0E-98541D4CF73D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5640" y="5088960"/>
            <a:ext cx="6048000" cy="4821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3C70C64B-3F11-4ADB-8C49-D94B8BDFEBD9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55640" y="5088960"/>
            <a:ext cx="6048000" cy="4821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1B10142C-72F1-4D72-BF60-9AD9F7A2DE2B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993600" y="3229560"/>
            <a:ext cx="7943400" cy="3058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5624640" y="6458760"/>
            <a:ext cx="4303440" cy="33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6C3539BA-6FE8-42C5-8BF1-C80EB8D15F8D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5640" y="5088960"/>
            <a:ext cx="6048000" cy="4821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278240" y="10178280"/>
            <a:ext cx="3279240" cy="5342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b"/>
          <a:p>
            <a:pPr algn="r">
              <a:lnSpc>
                <a:spcPct val="95000"/>
              </a:lnSpc>
            </a:pPr>
            <a:fld id="{7F5F866B-1CC0-4CC1-B90C-FAC9F6504A59}" type="slidenum">
              <a:rPr lang="cs-CZ" sz="1400" strike="noStrike">
                <a:solidFill>
                  <a:srgbClr val="000000"/>
                </a:solidFill>
                <a:latin typeface="Times New Roman"/>
                <a:ea typeface="Microsoft YaHei"/>
              </a:rPr>
              <a:t>&lt;číslo&gt;</a:t>
            </a:fld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5640" y="5088960"/>
            <a:ext cx="6048000" cy="48214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2596320" y="1768680"/>
            <a:ext cx="549756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767040" y="6699240"/>
            <a:ext cx="3157200" cy="36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108080" y="2484360"/>
            <a:ext cx="8473680" cy="14634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2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Klepnutím lze upravit styl předlohy nadpisů.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5896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9.6.2020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50564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DD06C73-274D-4132-9C25-42C2006A5691}" type="slidenum"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&lt;číslo&gt;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767040" y="6699240"/>
            <a:ext cx="3157200" cy="36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858960" y="633240"/>
            <a:ext cx="8972280" cy="11379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2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Klepnutím lze upravit styl předlohy nadpisů.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58960" y="1955880"/>
            <a:ext cx="8972280" cy="45111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000000"/>
                </a:solidFill>
                <a:latin typeface="Calibri"/>
                <a:ea typeface="Microsoft YaHei"/>
              </a:rPr>
              <a:t>Sedmá úroveňKlepnutím lze upravit styly předlohy textu.</a:t>
            </a:r>
            <a:endParaRPr/>
          </a:p>
          <a:p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85896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9.6.2020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50564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1D0DB84-5256-4B8F-A316-6296194B7929}" type="slidenum"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767040" y="6699240"/>
            <a:ext cx="3157200" cy="36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85896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9.6.2020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750564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FE9E4F1-7912-4C9A-92AD-7B6348D7A89A}" type="slidenum"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&lt;číslo&gt;</a:t>
            </a:fld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Calibr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Calibr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Calibr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Calibri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767040" y="6699240"/>
            <a:ext cx="3157200" cy="363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858960" y="633240"/>
            <a:ext cx="8972280" cy="113940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2000"/>
              </a:lnSpc>
            </a:pPr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Klepnutím lze upravit styl předlohy nadpisů.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58960" y="1960560"/>
            <a:ext cx="4409640" cy="4511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Sedmá úroveňKlepnutím lze upravit styly předlohy textu.</a:t>
            </a:r>
            <a:endParaRPr/>
          </a:p>
          <a:p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</a:t>
            </a:r>
            <a:endParaRPr/>
          </a:p>
          <a:p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</a:t>
            </a:r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5421240" y="1960560"/>
            <a:ext cx="4409640" cy="45111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GB" sz="2800" strike="noStrike">
                <a:solidFill>
                  <a:srgbClr val="000000"/>
                </a:solidFill>
                <a:latin typeface="Calibri"/>
                <a:ea typeface="Microsoft YaHei"/>
              </a:rPr>
              <a:t>Sedmá úroveňKlepnutím lze upravit styly předlohy textu.</a:t>
            </a:r>
            <a:endParaRPr/>
          </a:p>
          <a:p>
            <a:r>
              <a:rPr lang="en-GB" sz="2400" strike="noStrike">
                <a:solidFill>
                  <a:srgbClr val="000000"/>
                </a:solidFill>
                <a:latin typeface="Calibri"/>
                <a:ea typeface="Microsoft YaHei"/>
              </a:rPr>
              <a:t>Druhá úroveň</a:t>
            </a:r>
            <a:endParaRPr/>
          </a:p>
          <a:p>
            <a:r>
              <a:rPr lang="en-GB" sz="2000" strike="noStrike">
                <a:solidFill>
                  <a:srgbClr val="000000"/>
                </a:solidFill>
                <a:latin typeface="Calibri"/>
                <a:ea typeface="Microsoft YaHei"/>
              </a:rPr>
              <a:t>Třetí úroveň</a:t>
            </a:r>
            <a:endParaRPr/>
          </a:p>
          <a:p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Čtvrtá úroveň</a:t>
            </a:r>
            <a:endParaRPr/>
          </a:p>
          <a:p>
            <a:r>
              <a:rPr lang="en-GB" strike="noStrike">
                <a:solidFill>
                  <a:srgbClr val="000000"/>
                </a:solidFill>
                <a:latin typeface="Calibri"/>
                <a:ea typeface="Microsoft YaHei"/>
              </a:rPr>
              <a:t>Pátá úroveň</a:t>
            </a: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dt"/>
          </p:nvPr>
        </p:nvSpPr>
        <p:spPr>
          <a:xfrm>
            <a:off x="85896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9.6.2020</a:t>
            </a:r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7505640" y="6699240"/>
            <a:ext cx="2325240" cy="3614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D2D90DC-FE4F-4601-B2AA-B51DCAFD581E}" type="slidenum">
              <a:rPr lang="cs-CZ" sz="1400" strike="noStrike">
                <a:solidFill>
                  <a:srgbClr val="000000"/>
                </a:solidFill>
                <a:latin typeface="Calibri"/>
                <a:ea typeface="Microsoft YaHei"/>
              </a:rPr>
              <a:t>&lt;číslo&gt;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2" Type="http://schemas.openxmlformats.org/officeDocument/2006/relationships/image" Target="../media/image20.pn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40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" descr=""/>
          <p:cNvPicPr/>
          <p:nvPr/>
        </p:nvPicPr>
        <p:blipFill>
          <a:blip r:embed="rId1"/>
          <a:stretch/>
        </p:blipFill>
        <p:spPr>
          <a:xfrm>
            <a:off x="5963040" y="539640"/>
            <a:ext cx="923040" cy="115164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2" descr=""/>
          <p:cNvPicPr/>
          <p:nvPr/>
        </p:nvPicPr>
        <p:blipFill>
          <a:blip r:embed="rId2"/>
          <a:stretch/>
        </p:blipFill>
        <p:spPr>
          <a:xfrm>
            <a:off x="9360000" y="620640"/>
            <a:ext cx="882360" cy="94428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6173640" y="620640"/>
            <a:ext cx="3885840" cy="82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DIVADELNÍ SPOLEK DIPONA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SPOLUPRÁCI S OBECNÍM ÚŘADEM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LOUŇOVICE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7434000" y="1403640"/>
            <a:ext cx="1367640" cy="272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Vás zvou na</a:t>
            </a: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6282000" y="1619640"/>
            <a:ext cx="374400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3600" strike="noStrike" u="sng">
                <a:solidFill>
                  <a:srgbClr val="000000"/>
                </a:solidFill>
                <a:latin typeface="Calibri"/>
                <a:ea typeface="Microsoft YaHei"/>
              </a:rPr>
              <a:t>OSMÝ  ROČNÍK</a:t>
            </a:r>
            <a:endParaRPr/>
          </a:p>
        </p:txBody>
      </p:sp>
      <p:sp>
        <p:nvSpPr>
          <p:cNvPr id="167" name="CustomShape 4"/>
          <p:cNvSpPr/>
          <p:nvPr/>
        </p:nvSpPr>
        <p:spPr>
          <a:xfrm>
            <a:off x="6210000" y="2343240"/>
            <a:ext cx="405108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LOUŇOVICKÉ LETNÍ DIVADELNÍ AKTIVITY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2020</a:t>
            </a:r>
            <a:endParaRPr/>
          </a:p>
        </p:txBody>
      </p:sp>
      <p:sp>
        <p:nvSpPr>
          <p:cNvPr id="168" name="CustomShape 5"/>
          <p:cNvSpPr/>
          <p:nvPr/>
        </p:nvSpPr>
        <p:spPr>
          <a:xfrm>
            <a:off x="6210000" y="5688000"/>
            <a:ext cx="4078080" cy="729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AREÁL RESTAURACE U HENCŮ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Od 11. července – 5. září 2020</a:t>
            </a:r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1803240" y="6653160"/>
            <a:ext cx="232848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vstupenky@dipona.eu</a:t>
            </a:r>
            <a:endParaRPr/>
          </a:p>
        </p:txBody>
      </p:sp>
      <p:sp>
        <p:nvSpPr>
          <p:cNvPr id="170" name="CustomShape 7"/>
          <p:cNvSpPr/>
          <p:nvPr/>
        </p:nvSpPr>
        <p:spPr>
          <a:xfrm>
            <a:off x="881280" y="611640"/>
            <a:ext cx="3712320" cy="2010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Divadelní soubor DIPONA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děkuje všem,  kteří se na realizaci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sedmého ročníku 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LOUŇOVICKÉ LETNÍ DIVADELNÍ AKTIVITY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podíleli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71" name="Picture 10" descr=""/>
          <p:cNvPicPr/>
          <p:nvPr/>
        </p:nvPicPr>
        <p:blipFill>
          <a:blip r:embed="rId3"/>
          <a:stretch/>
        </p:blipFill>
        <p:spPr>
          <a:xfrm>
            <a:off x="737280" y="5724000"/>
            <a:ext cx="1334880" cy="68220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11" descr=""/>
          <p:cNvPicPr/>
          <p:nvPr/>
        </p:nvPicPr>
        <p:blipFill>
          <a:blip r:embed="rId4"/>
          <a:stretch/>
        </p:blipFill>
        <p:spPr>
          <a:xfrm>
            <a:off x="1889640" y="2411640"/>
            <a:ext cx="1800000" cy="431640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12" descr=""/>
          <p:cNvPicPr/>
          <p:nvPr/>
        </p:nvPicPr>
        <p:blipFill>
          <a:blip r:embed="rId5"/>
          <a:stretch/>
        </p:blipFill>
        <p:spPr>
          <a:xfrm>
            <a:off x="2249640" y="2987640"/>
            <a:ext cx="1177560" cy="107604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13" descr=""/>
          <p:cNvPicPr/>
          <p:nvPr/>
        </p:nvPicPr>
        <p:blipFill>
          <a:blip r:embed="rId6"/>
          <a:stretch/>
        </p:blipFill>
        <p:spPr>
          <a:xfrm>
            <a:off x="881280" y="3131640"/>
            <a:ext cx="790920" cy="804960"/>
          </a:xfrm>
          <a:prstGeom prst="rect">
            <a:avLst/>
          </a:prstGeom>
          <a:ln w="9360">
            <a:noFill/>
          </a:ln>
        </p:spPr>
      </p:pic>
      <p:pic>
        <p:nvPicPr>
          <p:cNvPr id="175" name="Picture 14" descr=""/>
          <p:cNvPicPr/>
          <p:nvPr/>
        </p:nvPicPr>
        <p:blipFill>
          <a:blip r:embed="rId7"/>
          <a:stretch/>
        </p:blipFill>
        <p:spPr>
          <a:xfrm>
            <a:off x="3905640" y="3059640"/>
            <a:ext cx="895680" cy="97524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15" descr=""/>
          <p:cNvPicPr/>
          <p:nvPr/>
        </p:nvPicPr>
        <p:blipFill>
          <a:blip r:embed="rId8"/>
          <a:stretch/>
        </p:blipFill>
        <p:spPr>
          <a:xfrm>
            <a:off x="2465640" y="5652000"/>
            <a:ext cx="1037880" cy="842760"/>
          </a:xfrm>
          <a:prstGeom prst="rect">
            <a:avLst/>
          </a:prstGeom>
          <a:ln w="9360">
            <a:noFill/>
          </a:ln>
        </p:spPr>
      </p:pic>
      <p:pic>
        <p:nvPicPr>
          <p:cNvPr id="177" name="Picture 16" descr=""/>
          <p:cNvPicPr/>
          <p:nvPr/>
        </p:nvPicPr>
        <p:blipFill>
          <a:blip r:embed="rId9"/>
          <a:stretch/>
        </p:blipFill>
        <p:spPr>
          <a:xfrm>
            <a:off x="2105640" y="3996000"/>
            <a:ext cx="1405440" cy="51948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17" descr=""/>
          <p:cNvPicPr/>
          <p:nvPr/>
        </p:nvPicPr>
        <p:blipFill>
          <a:blip r:embed="rId10"/>
          <a:stretch/>
        </p:blipFill>
        <p:spPr>
          <a:xfrm>
            <a:off x="3905640" y="5652000"/>
            <a:ext cx="863280" cy="78552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18" descr=""/>
          <p:cNvPicPr/>
          <p:nvPr/>
        </p:nvPicPr>
        <p:blipFill>
          <a:blip r:embed="rId11"/>
          <a:stretch/>
        </p:blipFill>
        <p:spPr>
          <a:xfrm>
            <a:off x="3617640" y="4356000"/>
            <a:ext cx="1367640" cy="71964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19" descr=""/>
          <p:cNvPicPr/>
          <p:nvPr/>
        </p:nvPicPr>
        <p:blipFill>
          <a:blip r:embed="rId12"/>
          <a:stretch/>
        </p:blipFill>
        <p:spPr>
          <a:xfrm>
            <a:off x="2105640" y="4932000"/>
            <a:ext cx="1439640" cy="42552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20" descr=""/>
          <p:cNvPicPr/>
          <p:nvPr/>
        </p:nvPicPr>
        <p:blipFill>
          <a:blip r:embed="rId13"/>
          <a:stretch/>
        </p:blipFill>
        <p:spPr>
          <a:xfrm>
            <a:off x="521280" y="4356000"/>
            <a:ext cx="1367640" cy="635040"/>
          </a:xfrm>
          <a:prstGeom prst="rect">
            <a:avLst/>
          </a:prstGeom>
          <a:ln w="9360">
            <a:noFill/>
          </a:ln>
        </p:spPr>
      </p:pic>
      <p:sp>
        <p:nvSpPr>
          <p:cNvPr id="182" name="CustomShape 8"/>
          <p:cNvSpPr/>
          <p:nvPr/>
        </p:nvSpPr>
        <p:spPr>
          <a:xfrm>
            <a:off x="7074000" y="6437160"/>
            <a:ext cx="21981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www.dipona.eu</a:t>
            </a:r>
            <a:endParaRPr/>
          </a:p>
        </p:txBody>
      </p:sp>
      <p:pic>
        <p:nvPicPr>
          <p:cNvPr id="183" name="Picture 22" descr=""/>
          <p:cNvPicPr/>
          <p:nvPr/>
        </p:nvPicPr>
        <p:blipFill>
          <a:blip r:embed="rId14"/>
          <a:stretch/>
        </p:blipFill>
        <p:spPr>
          <a:xfrm>
            <a:off x="6275520" y="3095640"/>
            <a:ext cx="3947760" cy="2592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55480" y="563400"/>
            <a:ext cx="4200120" cy="5748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Divadelní soubor DIPONA  byl založen v roce 2012. Název vznikl složením tří slabik počátečních slov - Di-vadlo Po-trhlých Na-dšenců.  Své působení zahájil v Kozojedech, v místní sokolovně. S některými herci DS KOZA, který zde působil a ukončil svou činnost, nastudoval své první představení . Zde si také svá představení odehráli divadelní přátele divadelního souboru UCHO z Uhříněvsi. Pomáhali nám  ve všem co bylo kolem divadla třeba. V prvé řadě s technikou, kterou jsme v začátcích žádnou neměli.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 roce 2012 a také v roce 2013 pořádala DIPONA ve spolupráci 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s OÚ Mukařov  dva ročníky MUKAŘOVSKÉHO PIŠTÉKA.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Od roku </a:t>
            </a: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2013</a:t>
            </a: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 působí soubor  v Hotelu U sv. Huberta, díky velké podpoře Obecního úřadu Louňovice.  Divadelní činnost v této obci byla tak obnovena po 53 letech.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Hlavní náplní souboru je postarat se o kulturní dění v obci. Zajistit kulturní vyžití  pro dětského i dospělého diváka a to celoročně.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Na divadelní scéně se v průběhu roku vystřídají amatérské 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i profesionální soubory z různých částí republiky.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Letní měsíce jsou věnovány Louňovické letní divadelní aktivitě,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 areálu Restaurace U Henců. V letošním roce je to již 7.ročník.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Soubor se také věnuje věnuje vlastní tvorbě.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Pro dospělé diváky byly nastudovány v roce</a:t>
            </a:r>
            <a:r>
              <a:rPr b="1"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 2013 </a:t>
            </a: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dva příběhy Oldřicha Daňka. V soutěži  Karlínské jeviště, získaly díky Josefu Pšeničkovi, cenu za inscenaci. Na Chudém divadle v Jinonicích pak Josef Pšenička získal za roli Ladislava cenu za herecký výkon. </a:t>
            </a:r>
            <a:endParaRPr/>
          </a:p>
          <a:p>
            <a:pPr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O rok později, v roce 2014 byla uvedena premiéra pohádky Čert a Káča trochu jinak. Námět Petry Krutské, dramaturgicky upravil a režie se ujal Josef Pšenička. Petra Krutská získala za roli Káči na postupové přehlídce Klicperovy dny v Sadské cenu za herecký výkon.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6183360" y="467640"/>
            <a:ext cx="4239720" cy="8611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0" bIns="45000"/>
          <a:p>
            <a:pPr algn="ctr">
              <a:lnSpc>
                <a:spcPct val="100000"/>
              </a:lnSpc>
            </a:pPr>
            <a:r>
              <a:rPr b="1" lang="cs-CZ" sz="1600" strike="noStrike" u="sng">
                <a:solidFill>
                  <a:srgbClr val="000000"/>
                </a:solidFill>
                <a:latin typeface="Arial"/>
                <a:ea typeface="Microsoft YaHei"/>
              </a:rPr>
              <a:t>Ohlédnutí za Louňovickou letní divadelní aktivitou 2019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Arial"/>
                <a:ea typeface="Microsoft YaHei"/>
              </a:rPr>
              <a:t>nejde začít jinak nežli glosou ze hry  Rozmarné léto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Arial"/>
                <a:ea typeface="Microsoft YaHei"/>
              </a:rPr>
              <a:t>„ </a:t>
            </a:r>
            <a:r>
              <a:rPr lang="cs-CZ" sz="1200" strike="noStrike">
                <a:solidFill>
                  <a:srgbClr val="000000"/>
                </a:solidFill>
                <a:latin typeface="Arial"/>
                <a:ea typeface="Microsoft YaHei"/>
              </a:rPr>
              <a:t>způsob tohoto léta je jaksi podivný“ Po předchozích šesti letech jsme jaksi zapomněli, že také může pršet...což nám ten nahoře loni pořádně připomněl.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Arial"/>
                <a:ea typeface="Microsoft YaHei"/>
              </a:rPr>
              <a:t>Dramaturgická skladba třinácti představení zahrnovala široký a rozmanitý výběr. Na letní scéně se vystřídaly jak komedie, klasika, opereta i pohádky pro děti.I přes nepřízeň počasí se všechna představení dohrála díky statečnosti diváků, kteří přišli vybaveni deštníky, pláštěnkami i teplým oblečením. Přízeň těch nejvěrnějších jsme se rozhodli ocenit cenou Věrného diváka. Keramiku s logem roku 2019 si odnesli Hanka Matysová, Milan Koutník a Blanka Králíková.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200" strike="noStrike">
                <a:solidFill>
                  <a:srgbClr val="000000"/>
                </a:solidFill>
                <a:latin typeface="Arial"/>
                <a:ea typeface="Microsoft YaHei"/>
              </a:rPr>
              <a:t>Dětská představení jsme odehrávali přímo na jevišti, takže děti byly pod střechou společně s herci. Docházelo tak k bezprostřednímu kontaktu publika s herci. Úžasná atmosféra vyvážila nepřízeň počasí a na příští hraní určitě takové představení zařadíme</a:t>
            </a:r>
            <a:r>
              <a:rPr lang="cs-CZ" sz="1000" strike="noStrike">
                <a:solidFill>
                  <a:srgbClr val="000000"/>
                </a:solidFill>
                <a:latin typeface="Arial"/>
                <a:ea typeface="Microsoft YaHei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6418440" y="5315040"/>
            <a:ext cx="1806120" cy="122040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4" descr=""/>
          <p:cNvPicPr/>
          <p:nvPr/>
        </p:nvPicPr>
        <p:blipFill>
          <a:blip r:embed="rId2"/>
          <a:stretch/>
        </p:blipFill>
        <p:spPr>
          <a:xfrm>
            <a:off x="8502480" y="5219640"/>
            <a:ext cx="1806120" cy="1314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77640" y="1584360"/>
            <a:ext cx="2592000" cy="1156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11. července od 19.15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DS Lázně Toušeň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POPRASK NA LAGUNĚ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2177640" y="3636000"/>
            <a:ext cx="2592000" cy="88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12.července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Divadlo Zuzany Fricové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VODNÍK ŽENICHEM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2393640" y="2699640"/>
            <a:ext cx="2160000" cy="592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Rvačky, hádky, usmiřování to vše  na vás čeká ve slavné komedii ze slunné Itálie </a:t>
            </a:r>
            <a:endParaRPr/>
          </a:p>
        </p:txBody>
      </p:sp>
      <p:pic>
        <p:nvPicPr>
          <p:cNvPr id="191" name="Picture 4" descr=""/>
          <p:cNvPicPr/>
          <p:nvPr/>
        </p:nvPicPr>
        <p:blipFill>
          <a:blip r:embed="rId1"/>
          <a:stretch/>
        </p:blipFill>
        <p:spPr>
          <a:xfrm>
            <a:off x="407880" y="2016000"/>
            <a:ext cx="1463400" cy="129492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5" descr=""/>
          <p:cNvPicPr/>
          <p:nvPr/>
        </p:nvPicPr>
        <p:blipFill>
          <a:blip r:embed="rId2"/>
          <a:stretch/>
        </p:blipFill>
        <p:spPr>
          <a:xfrm>
            <a:off x="503280" y="3743280"/>
            <a:ext cx="1372680" cy="115200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6" descr=""/>
          <p:cNvPicPr/>
          <p:nvPr/>
        </p:nvPicPr>
        <p:blipFill>
          <a:blip r:embed="rId3"/>
          <a:stretch/>
        </p:blipFill>
        <p:spPr>
          <a:xfrm>
            <a:off x="503280" y="5400720"/>
            <a:ext cx="1439640" cy="1223640"/>
          </a:xfrm>
          <a:prstGeom prst="rect">
            <a:avLst/>
          </a:prstGeom>
          <a:ln w="9360">
            <a:noFill/>
          </a:ln>
        </p:spPr>
      </p:pic>
      <p:sp>
        <p:nvSpPr>
          <p:cNvPr id="194" name="CustomShape 4"/>
          <p:cNvSpPr/>
          <p:nvPr/>
        </p:nvSpPr>
        <p:spPr>
          <a:xfrm>
            <a:off x="2033640" y="5292000"/>
            <a:ext cx="2952000" cy="108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590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18.července od 19.00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Microsoft YaHei"/>
              </a:rPr>
              <a:t>DS Jirásek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Microsoft YaHei"/>
              </a:rPr>
              <a:t>Nový Bydžov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HOSPODA NA MÝTINCE</a:t>
            </a:r>
            <a:endParaRPr/>
          </a:p>
        </p:txBody>
      </p:sp>
      <p:pic>
        <p:nvPicPr>
          <p:cNvPr id="195" name="Picture 8" descr=""/>
          <p:cNvPicPr/>
          <p:nvPr/>
        </p:nvPicPr>
        <p:blipFill>
          <a:blip r:embed="rId4"/>
          <a:stretch/>
        </p:blipFill>
        <p:spPr>
          <a:xfrm>
            <a:off x="5753160" y="971640"/>
            <a:ext cx="4578120" cy="6372000"/>
          </a:xfrm>
          <a:prstGeom prst="rect">
            <a:avLst/>
          </a:prstGeom>
          <a:ln w="9360">
            <a:noFill/>
          </a:ln>
        </p:spPr>
      </p:pic>
      <p:sp>
        <p:nvSpPr>
          <p:cNvPr id="196" name="CustomShape 5"/>
          <p:cNvSpPr/>
          <p:nvPr/>
        </p:nvSpPr>
        <p:spPr>
          <a:xfrm>
            <a:off x="2177640" y="539640"/>
            <a:ext cx="2356920" cy="9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Arial"/>
                <a:ea typeface="Microsoft YaHei"/>
              </a:rPr>
              <a:t>    </a:t>
            </a: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11.července od 19.00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1"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   </a:t>
            </a:r>
            <a:r>
              <a:rPr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SLAVNOSTNÍ 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  <a:r>
              <a:rPr lang="cs-CZ" sz="2400" strike="noStrike">
                <a:solidFill>
                  <a:srgbClr val="000000"/>
                </a:solidFill>
                <a:latin typeface="Calibri"/>
                <a:ea typeface="Microsoft YaHei"/>
              </a:rPr>
              <a:t>ZAHÁJENÍ</a:t>
            </a:r>
            <a:endParaRPr/>
          </a:p>
        </p:txBody>
      </p:sp>
      <p:pic>
        <p:nvPicPr>
          <p:cNvPr id="197" name="Picture 10" descr=""/>
          <p:cNvPicPr/>
          <p:nvPr/>
        </p:nvPicPr>
        <p:blipFill>
          <a:blip r:embed="rId5"/>
          <a:stretch/>
        </p:blipFill>
        <p:spPr>
          <a:xfrm>
            <a:off x="431640" y="581040"/>
            <a:ext cx="1457280" cy="103320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6"/>
          <p:cNvSpPr/>
          <p:nvPr/>
        </p:nvSpPr>
        <p:spPr>
          <a:xfrm>
            <a:off x="2465640" y="4500000"/>
            <a:ext cx="20160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Co všechno se může stát pod hladinou? Veselá pohádka pro celou rodinu.</a:t>
            </a:r>
            <a:endParaRPr/>
          </a:p>
        </p:txBody>
      </p:sp>
      <p:sp>
        <p:nvSpPr>
          <p:cNvPr id="199" name="CustomShape 7"/>
          <p:cNvSpPr/>
          <p:nvPr/>
        </p:nvSpPr>
        <p:spPr>
          <a:xfrm>
            <a:off x="2393640" y="6372000"/>
            <a:ext cx="223200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Jedna z nejúspěšnějších her divadla Járy Cimrmana, měla premiéru v Malostranské besedě v roce 1969 a i po tolika letech stále baví diváky.</a:t>
            </a:r>
            <a:endParaRPr/>
          </a:p>
        </p:txBody>
      </p:sp>
      <p:sp>
        <p:nvSpPr>
          <p:cNvPr id="200" name="CustomShape 8"/>
          <p:cNvSpPr/>
          <p:nvPr/>
        </p:nvSpPr>
        <p:spPr>
          <a:xfrm>
            <a:off x="5922000" y="323280"/>
            <a:ext cx="4248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Obrázky ke hře divadla DIPONA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Pár dní na zkoušku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464080" y="0"/>
            <a:ext cx="4946400" cy="9335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2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 roce 2015 měla DIPONA premiéru inscenace dvou povídek pod názvem - Pět dolarů za lásku. Že se jedná o inscenaci úspěšnou, svědčí fakt, že bylo dosud odehráno třicet jedna repríz. Josef Pšenička získal cenu za dramaturgii této inscenace a to na přehlídce Karlínské jeviště. Na soutěži amatérských souborů v Lomnici nad Popelkou, získala Eva Brůhová za role Ariely Bilbrové a Melánie, cenu za herecký výkon.</a:t>
            </a:r>
            <a:endParaRPr/>
          </a:p>
          <a:p>
            <a:pPr>
              <a:lnSpc>
                <a:spcPct val="102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Začátek roku 2017 zahajuje DIPONA svou čtvrtou premiérou. Pohádka - Vílí poklad, dramaturgie, scéna a režie - Josef Pšenička. Přízeň diváků si zasloužilo především deset děvčat, která poprvé vstoupila na prkna co znamenají svět. O tom, že se jim to povedlo svědčí ocenění za pěvecký a taneční výkon dětí, získané na soutěži v Radotíně. Pohádka byla zařazena na hudební přehlídku divadel Voskovcova Sázava.</a:t>
            </a:r>
            <a:endParaRPr/>
          </a:p>
          <a:p>
            <a:pPr>
              <a:lnSpc>
                <a:spcPct val="102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V listopadu roku 2017 uvedla Dipona v pořadí již pátou premiérou. Dramaturgie, scéna a režie- Josef Pšenička. Černá komedie W.Kohlhaase a R. Zimmerové - Ryba ve čtyřech. Na postupové přehlídce v Josefově Dole získala Eva Brůhová za roli Karolíny čestné uznání. Přestavení bylo zařazeno do divadelních večerů v Mělníku.</a:t>
            </a:r>
            <a:endParaRPr/>
          </a:p>
          <a:p>
            <a:pPr>
              <a:lnSpc>
                <a:spcPct val="102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Šestá premiéra, tentokrát pro dětského diváka se uskutečnila v dubnu roku 2019 Do divadelní adaptace Karla Červenky byly vloženy texty Evy Bartoňové, které zhudebnil Jiří Hrubý. S příběhem Alenky, která prožívá své putování ve světě za zrcadlem, jsme vystoupili na Voskově Sázavě, na přehlídce Divadlo dětem v Mělníku a zahráli jsme si u na Divadelním podzimu Jiřího Šatopleta v Říčanech.</a:t>
            </a:r>
            <a:endParaRPr/>
          </a:p>
          <a:p>
            <a:pPr>
              <a:lnSpc>
                <a:spcPct val="102000"/>
              </a:lnSpc>
            </a:pPr>
            <a:r>
              <a:rPr lang="cs-CZ" sz="1200" strike="noStrike">
                <a:solidFill>
                  <a:srgbClr val="000000"/>
                </a:solidFill>
                <a:latin typeface="Calibri"/>
                <a:ea typeface="Microsoft YaHei"/>
              </a:rPr>
              <a:t>Duchařsko-detektivní komedii Pár dní na zkoušku od současné české autorky Ivety Svobodové, jsme si vybrali pro svou již sedmou premiéru. V hlavní roli Marie se skvěle našla Alena Jarolímová, velká a zapálená divadelnice, která je za „ svou“ Marií ochotna jezdit až z Prahy. Velkým přínosem je beze sporu spolupráce s autorkou.  Iveta svou přítomností na zkouškách je ochotná  svůj text přizpůsobit divadelní formě. Doufejme, že vás naše krimi komedie pobaví.</a:t>
            </a:r>
            <a:endParaRPr/>
          </a:p>
          <a:p>
            <a:pPr>
              <a:lnSpc>
                <a:spcPct val="100000"/>
              </a:lnSpc>
            </a:pPr>
            <a:r>
              <a:rPr lang="cs-CZ" sz="1000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/>
          </a:p>
        </p:txBody>
      </p:sp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426960" y="5040360"/>
            <a:ext cx="1642680" cy="1126800"/>
          </a:xfrm>
          <a:prstGeom prst="rect">
            <a:avLst/>
          </a:prstGeom>
          <a:ln w="9360"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2105640" y="4932000"/>
            <a:ext cx="2610000" cy="921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5. září od 19.00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VOJAN Desná-Mladá haluz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NATĚRAČ</a:t>
            </a:r>
            <a:endParaRPr/>
          </a:p>
        </p:txBody>
      </p:sp>
      <p:pic>
        <p:nvPicPr>
          <p:cNvPr id="204" name="Picture 4" descr=""/>
          <p:cNvPicPr/>
          <p:nvPr/>
        </p:nvPicPr>
        <p:blipFill>
          <a:blip r:embed="rId2"/>
          <a:stretch/>
        </p:blipFill>
        <p:spPr>
          <a:xfrm>
            <a:off x="503280" y="2808360"/>
            <a:ext cx="1422000" cy="1223640"/>
          </a:xfrm>
          <a:prstGeom prst="rect">
            <a:avLst/>
          </a:prstGeom>
          <a:ln w="9360"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2043000" y="2800440"/>
            <a:ext cx="2582280" cy="84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28. srpna od 19.00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500" strike="noStrike">
                <a:solidFill>
                  <a:srgbClr val="000000"/>
                </a:solidFill>
                <a:latin typeface="Calibri"/>
                <a:ea typeface="Microsoft YaHei"/>
              </a:rPr>
              <a:t>DS KLICPERA Chlumec n.C.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PARFÉM V PODEZŘENÍ </a:t>
            </a:r>
            <a:endParaRPr/>
          </a:p>
        </p:txBody>
      </p:sp>
      <p:pic>
        <p:nvPicPr>
          <p:cNvPr id="206" name="Picture 6" descr=""/>
          <p:cNvPicPr/>
          <p:nvPr/>
        </p:nvPicPr>
        <p:blipFill>
          <a:blip r:embed="rId3"/>
          <a:stretch/>
        </p:blipFill>
        <p:spPr>
          <a:xfrm>
            <a:off x="576360" y="720720"/>
            <a:ext cx="1439640" cy="1223640"/>
          </a:xfrm>
          <a:prstGeom prst="rect">
            <a:avLst/>
          </a:prstGeom>
          <a:ln w="9360"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2321640" y="720720"/>
            <a:ext cx="2013480" cy="93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23. srpna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500" strike="noStrike">
                <a:solidFill>
                  <a:srgbClr val="000000"/>
                </a:solidFill>
                <a:latin typeface="Calibri"/>
                <a:ea typeface="Microsoft YaHei"/>
              </a:rPr>
              <a:t>Divadlo Inkognito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HAVRANÍ SLIBY</a:t>
            </a: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2249640" y="1547640"/>
            <a:ext cx="2160000" cy="9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Modré moře a na něm rybář, rybička i ta její kostička… Nikdo z nich to nemá v životě jednoduché, ale tak tvrdohlavou kost potkáte jen v naší pohádce.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2177640" y="3636000"/>
            <a:ext cx="2376000" cy="9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Napínavá francouzská krimi komedie rozehrává příběh pěti sester, do jejichž života zasáhla smrt majitelky nedalekého butiku. Všechny jsou podezření…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2177640" y="5724000"/>
            <a:ext cx="24480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Bláznivá divadelní komedie Donalda Churchilla v režii Vlaďky Koďouskové. Ten chlap má prostě vymalováno!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" descr=""/>
          <p:cNvPicPr/>
          <p:nvPr/>
        </p:nvPicPr>
        <p:blipFill>
          <a:blip r:embed="rId1"/>
          <a:stretch/>
        </p:blipFill>
        <p:spPr>
          <a:xfrm>
            <a:off x="5616720" y="2519280"/>
            <a:ext cx="1728360" cy="1510920"/>
          </a:xfrm>
          <a:prstGeom prst="rect">
            <a:avLst/>
          </a:prstGeom>
          <a:ln w="9360">
            <a:noFill/>
          </a:ln>
        </p:spPr>
      </p:pic>
      <p:pic>
        <p:nvPicPr>
          <p:cNvPr id="212" name="Picture 2" descr=""/>
          <p:cNvPicPr/>
          <p:nvPr/>
        </p:nvPicPr>
        <p:blipFill>
          <a:blip r:embed="rId2"/>
          <a:stretch/>
        </p:blipFill>
        <p:spPr>
          <a:xfrm>
            <a:off x="5616720" y="4680000"/>
            <a:ext cx="1701360" cy="194436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7722000" y="755640"/>
            <a:ext cx="2422080" cy="891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19.července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Bářino toulavé divadlo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O NEBOJSOVI</a:t>
            </a:r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7722000" y="2735280"/>
            <a:ext cx="2429640" cy="891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25.července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Divadlo Bořivoj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DVA KAŠPAŘI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7506000" y="4610160"/>
            <a:ext cx="2808000" cy="1437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1. srpna od 19.00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Divadelní sdružení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SOKOL Mšeno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POTŘETÍ BYCH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UMŘÍT NECHTĚL</a:t>
            </a:r>
            <a:endParaRPr/>
          </a:p>
        </p:txBody>
      </p:sp>
      <p:pic>
        <p:nvPicPr>
          <p:cNvPr id="216" name="Picture 6" descr=""/>
          <p:cNvPicPr/>
          <p:nvPr/>
        </p:nvPicPr>
        <p:blipFill>
          <a:blip r:embed="rId3"/>
          <a:stretch/>
        </p:blipFill>
        <p:spPr>
          <a:xfrm>
            <a:off x="449280" y="2051640"/>
            <a:ext cx="4392360" cy="5256000"/>
          </a:xfrm>
          <a:prstGeom prst="rect">
            <a:avLst/>
          </a:prstGeom>
          <a:ln w="9360">
            <a:noFill/>
          </a:ln>
        </p:spPr>
      </p:pic>
      <p:pic>
        <p:nvPicPr>
          <p:cNvPr id="217" name="Picture 7" descr=""/>
          <p:cNvPicPr/>
          <p:nvPr/>
        </p:nvPicPr>
        <p:blipFill>
          <a:blip r:embed="rId4"/>
          <a:stretch/>
        </p:blipFill>
        <p:spPr>
          <a:xfrm>
            <a:off x="5724360" y="720720"/>
            <a:ext cx="1655280" cy="154728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4"/>
          <p:cNvSpPr/>
          <p:nvPr/>
        </p:nvSpPr>
        <p:spPr>
          <a:xfrm>
            <a:off x="953280" y="251280"/>
            <a:ext cx="3273120" cy="136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Arial"/>
                <a:ea typeface="Microsoft YaHei"/>
              </a:rPr>
              <a:t>22. srpna od 19.00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000" strike="noStrike">
                <a:solidFill>
                  <a:srgbClr val="000000"/>
                </a:solidFill>
                <a:latin typeface="Arial"/>
                <a:ea typeface="Microsoft YaHei"/>
              </a:rPr>
              <a:t>divadelní soubor DIPONA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z="2000" strike="noStrike">
                <a:solidFill>
                  <a:srgbClr val="000000"/>
                </a:solidFill>
                <a:latin typeface="Arial"/>
                <a:ea typeface="Microsoft YaHei"/>
              </a:rPr>
              <a:t>PREMIÉRA</a:t>
            </a:r>
            <a:endParaRPr/>
          </a:p>
        </p:txBody>
      </p:sp>
      <p:sp>
        <p:nvSpPr>
          <p:cNvPr id="219" name="CustomShape 5"/>
          <p:cNvSpPr/>
          <p:nvPr/>
        </p:nvSpPr>
        <p:spPr>
          <a:xfrm>
            <a:off x="593280" y="1403640"/>
            <a:ext cx="41040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Dívat se na svůj život zvenku se jen tak někomu nepoštěstí a proto je důležité řídit se příslovím: „Co můžeš udělat dnes, neodkládej na zítřek.“</a:t>
            </a:r>
            <a:endParaRPr/>
          </a:p>
        </p:txBody>
      </p:sp>
      <p:sp>
        <p:nvSpPr>
          <p:cNvPr id="220" name="CustomShape 6"/>
          <p:cNvSpPr/>
          <p:nvPr/>
        </p:nvSpPr>
        <p:spPr>
          <a:xfrm>
            <a:off x="7578000" y="1547640"/>
            <a:ext cx="273600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V lese žije černokněžník a vězní Johanku, kterou si chce vzít za ženu. Možná by se mu to povedlo, ale je tu František, kterému nikdo neřekne jinak než Nebojsa… </a:t>
            </a:r>
            <a:endParaRPr/>
          </a:p>
        </p:txBody>
      </p:sp>
      <p:sp>
        <p:nvSpPr>
          <p:cNvPr id="221" name="CustomShape 7"/>
          <p:cNvSpPr/>
          <p:nvPr/>
        </p:nvSpPr>
        <p:spPr>
          <a:xfrm>
            <a:off x="7794000" y="3563640"/>
            <a:ext cx="223200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Jak vyřešit různé ošemetné životní situace? No přece selským rozumem! Nesmí ale vymizet přátelství a láska</a:t>
            </a:r>
            <a:r>
              <a:rPr lang="cs-CZ" sz="1100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/>
          </a:p>
        </p:txBody>
      </p:sp>
      <p:sp>
        <p:nvSpPr>
          <p:cNvPr id="222" name="CustomShape 8"/>
          <p:cNvSpPr/>
          <p:nvPr/>
        </p:nvSpPr>
        <p:spPr>
          <a:xfrm>
            <a:off x="7650000" y="5940000"/>
            <a:ext cx="2520000" cy="5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Detektivní komedie z dob americké prohibice, která je volně inspirována povídkou C.B.Gilforda.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1" descr=""/>
          <p:cNvPicPr/>
          <p:nvPr/>
        </p:nvPicPr>
        <p:blipFill>
          <a:blip r:embed="rId1"/>
          <a:stretch/>
        </p:blipFill>
        <p:spPr>
          <a:xfrm>
            <a:off x="449280" y="982080"/>
            <a:ext cx="1872000" cy="1645200"/>
          </a:xfrm>
          <a:prstGeom prst="rect">
            <a:avLst/>
          </a:prstGeom>
          <a:ln w="9360">
            <a:noFill/>
          </a:ln>
        </p:spPr>
      </p:pic>
      <p:pic>
        <p:nvPicPr>
          <p:cNvPr id="224" name="Picture 2" descr=""/>
          <p:cNvPicPr/>
          <p:nvPr/>
        </p:nvPicPr>
        <p:blipFill>
          <a:blip r:embed="rId2"/>
          <a:stretch/>
        </p:blipFill>
        <p:spPr>
          <a:xfrm>
            <a:off x="449280" y="4127040"/>
            <a:ext cx="1872000" cy="174348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2343240" y="863640"/>
            <a:ext cx="1987200" cy="118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2. srpna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Divadélko KŮZLE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POTRESTANÁ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LAKOTA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2249640" y="4032360"/>
            <a:ext cx="2448000" cy="1180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Arial"/>
                <a:ea typeface="Microsoft YaHei"/>
              </a:rPr>
              <a:t>8. srpna od 17.00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Arial"/>
                <a:ea typeface="Microsoft YaHei"/>
              </a:rPr>
              <a:t>Bářino toulavé divadlo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cs-CZ" strike="noStrike">
                <a:solidFill>
                  <a:srgbClr val="000000"/>
                </a:solidFill>
                <a:latin typeface="Arial"/>
                <a:ea typeface="Microsoft YaHei"/>
              </a:rPr>
              <a:t>O STATEČNÉ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b="1" lang="cs-CZ" strike="noStrike">
                <a:solidFill>
                  <a:srgbClr val="000000"/>
                </a:solidFill>
                <a:latin typeface="Arial"/>
                <a:ea typeface="Microsoft YaHei"/>
              </a:rPr>
              <a:t>MARGITCE</a:t>
            </a:r>
            <a:endParaRPr/>
          </a:p>
        </p:txBody>
      </p:sp>
      <p:pic>
        <p:nvPicPr>
          <p:cNvPr id="227" name="Picture 5" descr=""/>
          <p:cNvPicPr/>
          <p:nvPr/>
        </p:nvPicPr>
        <p:blipFill>
          <a:blip r:embed="rId3"/>
          <a:stretch/>
        </p:blipFill>
        <p:spPr>
          <a:xfrm>
            <a:off x="5778000" y="971640"/>
            <a:ext cx="1871280" cy="1688760"/>
          </a:xfrm>
          <a:prstGeom prst="rect">
            <a:avLst/>
          </a:prstGeom>
          <a:ln w="9360"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7488360" y="936720"/>
            <a:ext cx="2828520" cy="171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9. srpna od 20.00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Divadýlko na dlani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Mladá Boleslav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MUŠKETÝŘI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aneb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trike="noStrike">
                <a:solidFill>
                  <a:srgbClr val="000000"/>
                </a:solidFill>
                <a:latin typeface="Calibri"/>
                <a:ea typeface="Microsoft YaHei"/>
              </a:rPr>
              <a:t>Co už Dumas nenapsal.</a:t>
            </a:r>
            <a:endParaRPr/>
          </a:p>
        </p:txBody>
      </p:sp>
      <p:pic>
        <p:nvPicPr>
          <p:cNvPr id="229" name="Picture 7" descr=""/>
          <p:cNvPicPr/>
          <p:nvPr/>
        </p:nvPicPr>
        <p:blipFill>
          <a:blip r:embed="rId4"/>
          <a:stretch/>
        </p:blipFill>
        <p:spPr>
          <a:xfrm>
            <a:off x="5706000" y="4068000"/>
            <a:ext cx="1944000" cy="1658160"/>
          </a:xfrm>
          <a:prstGeom prst="rect">
            <a:avLst/>
          </a:prstGeom>
          <a:ln w="9360">
            <a:noFill/>
          </a:ln>
        </p:spPr>
      </p:pic>
      <p:sp>
        <p:nvSpPr>
          <p:cNvPr id="230" name="CustomShape 4"/>
          <p:cNvSpPr/>
          <p:nvPr/>
        </p:nvSpPr>
        <p:spPr>
          <a:xfrm>
            <a:off x="7821720" y="4083120"/>
            <a:ext cx="2204280" cy="891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0840" bIns="45000"/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15.srpna od 20.00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1600" strike="noStrike">
                <a:solidFill>
                  <a:srgbClr val="000000"/>
                </a:solidFill>
                <a:latin typeface="Calibri"/>
                <a:ea typeface="Microsoft YaHei"/>
              </a:rPr>
              <a:t>LOS Libošovice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cs-CZ" strike="noStrike">
                <a:solidFill>
                  <a:srgbClr val="000000"/>
                </a:solidFill>
                <a:latin typeface="Calibri"/>
                <a:ea typeface="Microsoft YaHei"/>
              </a:rPr>
              <a:t>NAŠI FURIANTI</a:t>
            </a:r>
            <a:endParaRPr/>
          </a:p>
        </p:txBody>
      </p:sp>
      <p:sp>
        <p:nvSpPr>
          <p:cNvPr id="231" name="CustomShape 5"/>
          <p:cNvSpPr/>
          <p:nvPr/>
        </p:nvSpPr>
        <p:spPr>
          <a:xfrm>
            <a:off x="2321640" y="1979640"/>
            <a:ext cx="2160000" cy="9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Ve vesnici Podpěšín je chalup jako máku. Nás však budou zajímat jen dvě. Petrova a Zorčina. Co se stalo a jak to dopadlo, to si přece nemůžete nechat ujít.</a:t>
            </a:r>
            <a:endParaRPr/>
          </a:p>
        </p:txBody>
      </p:sp>
      <p:sp>
        <p:nvSpPr>
          <p:cNvPr id="232" name="CustomShape 6"/>
          <p:cNvSpPr/>
          <p:nvPr/>
        </p:nvSpPr>
        <p:spPr>
          <a:xfrm>
            <a:off x="2465640" y="5148000"/>
            <a:ext cx="2088000" cy="10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Napínavá autorská pohádka o nebojácné dívce, která se vydává hledat ztraceného tatínka. Uprostřed lesa narazí na prapodivnou hospůdku, kde se nechává najmout do služby.</a:t>
            </a:r>
            <a:endParaRPr/>
          </a:p>
        </p:txBody>
      </p:sp>
      <p:sp>
        <p:nvSpPr>
          <p:cNvPr id="233" name="CustomShape 7"/>
          <p:cNvSpPr/>
          <p:nvPr/>
        </p:nvSpPr>
        <p:spPr>
          <a:xfrm>
            <a:off x="7794000" y="2555640"/>
            <a:ext cx="2232000" cy="10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Constance Bonacieux je po smrti, stejně jako Mylady de Winter. Athos, Porthos a Aramis odcházejí na své statky, ale D´Artagnan coby nově jmenovaným kapitán mušketýrů dostává nelehký úkol.</a:t>
            </a:r>
            <a:endParaRPr/>
          </a:p>
        </p:txBody>
      </p:sp>
      <p:sp>
        <p:nvSpPr>
          <p:cNvPr id="234" name="CustomShape 8"/>
          <p:cNvSpPr/>
          <p:nvPr/>
        </p:nvSpPr>
        <p:spPr>
          <a:xfrm>
            <a:off x="7866360" y="4932000"/>
            <a:ext cx="2088000" cy="7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cs-CZ" sz="1100" strike="noStrike">
                <a:solidFill>
                  <a:srgbClr val="000000"/>
                </a:solidFill>
                <a:latin typeface="Calibri"/>
                <a:ea typeface="Microsoft YaHei"/>
              </a:rPr>
              <a:t>Divadelní hra Ladislava Stroupežnického v režii Jiřího Pošepného. Klasika, která má stále své kouzlo a diváky.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Application>LibreOffice/4.4.5.2$Windows_x86 LibreOffice_project/a22f674fd25a3b6f45bdebf25400ed2adff0ff99</Application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HP</dc:creator>
  <dc:language>cs-CZ</dc:language>
  <cp:lastModifiedBy>HP</cp:lastModifiedBy>
  <cp:lastPrinted>2020-06-05T18:43:14Z</cp:lastPrinted>
  <dcterms:modified xsi:type="dcterms:W3CDTF">2020-06-19T10:13:28Z</dcterms:modified>
  <cp:revision>39</cp:revision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Vlastní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