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0691813" cy="7559675"/>
  <p:notesSz cx="9929813" cy="678497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20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4563" y="812800"/>
            <a:ext cx="566737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4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2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cs-CZ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5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" y="10156826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cs-CZ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5" y="10156826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AACCA968-4B84-4DD4-A274-53F16BA1594F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D82021-0040-4034-8643-1A7317254039}" type="slidenum">
              <a:rPr lang="cs-CZ"/>
              <a:pPr/>
              <a:t>1</a:t>
            </a:fld>
            <a:endParaRPr lang="cs-CZ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4563" y="812800"/>
            <a:ext cx="566896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1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BF1FDC-F6AA-4516-9117-6F1D63115CAA}" type="slidenum">
              <a:rPr lang="cs-CZ"/>
              <a:pPr/>
              <a:t>2</a:t>
            </a:fld>
            <a:endParaRPr lang="cs-CZ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4563" y="812800"/>
            <a:ext cx="566896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1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50E058-645C-4BCB-8E13-DF97878CD9F3}" type="slidenum">
              <a:rPr lang="cs-CZ"/>
              <a:pPr/>
              <a:t>3</a:t>
            </a:fld>
            <a:endParaRPr lang="cs-CZ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4563" y="812800"/>
            <a:ext cx="566896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1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38FF75-7B9A-45EF-95D1-0622A79F0169}" type="slidenum">
              <a:rPr lang="cs-CZ"/>
              <a:pPr/>
              <a:t>4</a:t>
            </a:fld>
            <a:endParaRPr lang="cs-CZ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4563" y="812800"/>
            <a:ext cx="566896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3775" y="3222626"/>
            <a:ext cx="7943850" cy="30527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sz="2000">
              <a:latin typeface="Arial" charset="0"/>
              <a:ea typeface="Microsoft YaHei" charset="-122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624513" y="6445250"/>
            <a:ext cx="4303712" cy="338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fld id="{B8B54A64-E5CB-41A1-9B05-F84091420B14}" type="slidenum">
              <a:rPr lang="cs-CZ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t>4</a:t>
            </a:fld>
            <a:endParaRPr lang="cs-CZ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68667D-47FF-429D-93AA-F050B0D7CC8F}" type="slidenum">
              <a:rPr lang="cs-CZ"/>
              <a:pPr/>
              <a:t>5</a:t>
            </a:fld>
            <a:endParaRPr lang="cs-CZ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4563" y="812800"/>
            <a:ext cx="566896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1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7C51E4-4F7A-4C33-A634-2C5AB33E6512}" type="slidenum">
              <a:rPr lang="cs-CZ"/>
              <a:pPr/>
              <a:t>6</a:t>
            </a:fld>
            <a:endParaRPr lang="cs-CZ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4563" y="812800"/>
            <a:ext cx="566896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1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09D63-419B-4B34-837A-A6A908722CD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4D2175-A101-495E-9CBB-869FC65CE9C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588250" y="1960563"/>
            <a:ext cx="2243138" cy="45116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58838" y="1960563"/>
            <a:ext cx="6577012" cy="45116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0CC4B1-7F1C-4E32-9903-DA8824ECA95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8075" y="2484438"/>
            <a:ext cx="8474075" cy="146367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858838" y="6699250"/>
            <a:ext cx="2325687" cy="361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505700" y="6699250"/>
            <a:ext cx="2325688" cy="361950"/>
          </a:xfrm>
        </p:spPr>
        <p:txBody>
          <a:bodyPr/>
          <a:lstStyle>
            <a:lvl1pPr>
              <a:defRPr/>
            </a:lvl1pPr>
          </a:lstStyle>
          <a:p>
            <a:fld id="{17A2312E-BA38-4CBE-B41B-DBB35A9186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2D66ED-F521-466D-9A02-4FDF2410ABF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49A81D-F692-4421-ACE4-36F33846757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0A7AC0-F263-40A1-B526-8005D56C174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58838" y="1955800"/>
            <a:ext cx="4410075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1313" y="1955800"/>
            <a:ext cx="4410075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457329-36D5-4311-BF6C-A61BAEFA3A0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2FC119-67C3-4C6D-89D4-00BAE5B4BDC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A828AF-C297-4028-8F06-9E1E2AD451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1E680E-1D33-4C22-AF75-9266CD6230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452CBC-FE54-494B-B576-98BF9B05768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CF7313-5FDE-4DE0-8E16-85C275484C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E9E5FA-93F8-4674-9D2A-298B2D1BD2A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809917-F3D9-4095-BA36-6270EDD307E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588250" y="633413"/>
            <a:ext cx="2243138" cy="583406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58838" y="633413"/>
            <a:ext cx="6577012" cy="583406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313082-8B36-4C08-AFF4-2C2E447C93D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B0F009-6956-430C-A8FB-E793C63E613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BF95CA-09C7-4D8D-9F50-56374010107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2F5A60-8FFE-42EC-99AD-4E91FEC3AC7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58838" y="1960563"/>
            <a:ext cx="4410075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1313" y="1960563"/>
            <a:ext cx="4410075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60E3BC-2098-487E-8584-3CA845C8F5F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0C13D7-1AEB-4412-934E-B05FA026556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2BECB5-EAB4-4D27-9D4E-A95EAB60CAD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EE3D4E-C8E4-4586-94AF-4752A165D49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DB24AE-0D4D-4C85-840E-4B5A1BB3C47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D01F26-5A70-446C-858F-7197C813F9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C14C20-EEAC-466F-9682-A6CB25BCC8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10263B-8684-4B2A-A1E7-C88B549EC24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588250" y="633413"/>
            <a:ext cx="2243138" cy="58388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58838" y="633413"/>
            <a:ext cx="6577012" cy="58388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B943DF-210F-4BDB-99D5-440E8734F67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58838" y="1960563"/>
            <a:ext cx="4410075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1313" y="1960563"/>
            <a:ext cx="4410075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AC5C75-54E0-4E76-9017-FA973F0A627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A5D0A3-B113-4ECC-A47F-6E2ABE99D0B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9ED6F2-2EE6-4413-A221-24516AC2FF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77B542-F7D1-44B9-A4A7-D652D9D138D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D04BC6-324D-4020-BB3C-C49C169EAC5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9C8565-43A5-4796-B545-7ABAA679F75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08075" y="2484438"/>
            <a:ext cx="8474075" cy="1463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textuKlepnutím lze upravit styl předlohy nadpisů.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858838" y="6699250"/>
            <a:ext cx="232568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767138" y="6699250"/>
            <a:ext cx="3157537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505700" y="6699250"/>
            <a:ext cx="2325688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C6AAD71A-E1CA-4204-9D10-C3679F989C4F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8838" y="1960563"/>
            <a:ext cx="8972550" cy="4511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58838" y="633413"/>
            <a:ext cx="8972550" cy="1138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textuKlepnutím lze upravit styl předlohy nadpisů.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8838" y="1955800"/>
            <a:ext cx="8972550" cy="4511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0"/>
            <a:r>
              <a:rPr lang="en-GB"/>
              <a:t>Devátá úroveňKlepnutím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58838" y="6699250"/>
            <a:ext cx="232568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67138" y="6699250"/>
            <a:ext cx="3157537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05700" y="6699250"/>
            <a:ext cx="2325688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77C3341B-B7B8-42DC-BE84-5782126C7375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858838" y="6699250"/>
            <a:ext cx="232568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cs-CZ"/>
              <a:t>9.6.2020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767138" y="6699250"/>
            <a:ext cx="3157537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505700" y="6699250"/>
            <a:ext cx="2325688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091E0594-074B-4F4B-9151-A2D8215DA859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58838" y="633413"/>
            <a:ext cx="8972550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8838" y="1960563"/>
            <a:ext cx="8972550" cy="4511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3145" y="539478"/>
            <a:ext cx="822375" cy="10260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9612" y="625860"/>
            <a:ext cx="794846" cy="8820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173788" y="620713"/>
            <a:ext cx="3886200" cy="82954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1200" b="1" dirty="0">
                <a:solidFill>
                  <a:srgbClr val="000000"/>
                </a:solidFill>
                <a:latin typeface="Garamond" panose="02020404030301010803" pitchFamily="18" charset="0"/>
              </a:rPr>
              <a:t>DIVADELNÍ SPOLEK DIPONA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1200" b="1" dirty="0">
                <a:solidFill>
                  <a:srgbClr val="000000"/>
                </a:solidFill>
                <a:latin typeface="Garamond" panose="02020404030301010803" pitchFamily="18" charset="0"/>
              </a:rPr>
              <a:t>VE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1200" b="1" dirty="0">
                <a:solidFill>
                  <a:srgbClr val="000000"/>
                </a:solidFill>
                <a:latin typeface="Garamond" panose="02020404030301010803" pitchFamily="18" charset="0"/>
              </a:rPr>
              <a:t>SPOLUPRÁCI S OBECNÍM ÚŘADEM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1200" b="1" dirty="0">
                <a:solidFill>
                  <a:srgbClr val="000000"/>
                </a:solidFill>
                <a:latin typeface="Garamond" panose="02020404030301010803" pitchFamily="18" charset="0"/>
              </a:rPr>
              <a:t>LOUŇOVICE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432812" y="1403886"/>
            <a:ext cx="1368152" cy="2755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</a:tabLst>
            </a:pPr>
            <a:r>
              <a:rPr lang="cs-CZ" sz="1200" b="1" dirty="0">
                <a:solidFill>
                  <a:srgbClr val="000000"/>
                </a:solidFill>
                <a:latin typeface="Garamond" panose="02020404030301010803" pitchFamily="18" charset="0"/>
              </a:rPr>
              <a:t>Vás zvou na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210002" y="2343150"/>
            <a:ext cx="4051598" cy="9218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LOUŇOVICKÉ LETNÍ DIVADELNÍ AKTIVITY 2021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210002" y="5688013"/>
            <a:ext cx="4078586" cy="138354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AREÁL RESTAURACE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U HENCŮ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 26. června – 5. září 2021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803400" y="6653213"/>
            <a:ext cx="2380437" cy="3678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vstupenky@dipona.eu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881409" y="611486"/>
            <a:ext cx="3712815" cy="20298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>
                <a:solidFill>
                  <a:srgbClr val="000000"/>
                </a:solidFill>
                <a:latin typeface="Garamond" panose="02020404030301010803" pitchFamily="18" charset="0"/>
              </a:rPr>
              <a:t>  Divadelní soubor DIPONA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>
                <a:solidFill>
                  <a:srgbClr val="000000"/>
                </a:solidFill>
                <a:latin typeface="Garamond" panose="02020404030301010803" pitchFamily="18" charset="0"/>
              </a:rPr>
              <a:t>  děkuje všem,  kteří se na realizaci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>
                <a:solidFill>
                  <a:srgbClr val="000000"/>
                </a:solidFill>
                <a:latin typeface="Garamond" panose="02020404030301010803" pitchFamily="18" charset="0"/>
              </a:rPr>
              <a:t>  devátého ročníku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>
                <a:solidFill>
                  <a:srgbClr val="000000"/>
                </a:solidFill>
                <a:latin typeface="Garamond" panose="02020404030301010803" pitchFamily="18" charset="0"/>
              </a:rPr>
              <a:t>  LOUŇOVICKÉ LETNÍ    DIVADELNÍ AKTIVITY 2021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>
                <a:solidFill>
                  <a:srgbClr val="000000"/>
                </a:solidFill>
                <a:latin typeface="Garamond" panose="02020404030301010803" pitchFamily="18" charset="0"/>
              </a:rPr>
              <a:t>podíleli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378" y="5724053"/>
            <a:ext cx="1335088" cy="682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9522" y="2411685"/>
            <a:ext cx="1800200" cy="4320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49562" y="2987749"/>
            <a:ext cx="1177925" cy="1076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1411" y="2987749"/>
            <a:ext cx="720080" cy="805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26588" y="2915741"/>
            <a:ext cx="791245" cy="9756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21770" y="5796061"/>
            <a:ext cx="1038225" cy="842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05546" y="3995861"/>
            <a:ext cx="1405905" cy="51967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59060" y="4861199"/>
            <a:ext cx="791591" cy="785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63664" y="4067869"/>
            <a:ext cx="1038226" cy="6442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05546" y="4715941"/>
            <a:ext cx="1760196" cy="792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3378" y="4283893"/>
            <a:ext cx="1368152" cy="6355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7074098" y="6437313"/>
            <a:ext cx="2198490" cy="6448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cs-CZ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www.dipona.eu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570042" y="1835621"/>
            <a:ext cx="374441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Garamond" panose="02020404030301010803" pitchFamily="18" charset="0"/>
              </a:rPr>
              <a:t>    DEVÁTÝ ROČNÍK</a:t>
            </a:r>
          </a:p>
        </p:txBody>
      </p:sp>
      <p:pic>
        <p:nvPicPr>
          <p:cNvPr id="25" name="Obrázek 24" descr="DSC_000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36703" y="2994982"/>
            <a:ext cx="3798195" cy="2703484"/>
          </a:xfrm>
          <a:prstGeom prst="rect">
            <a:avLst/>
          </a:prstGeom>
        </p:spPr>
      </p:pic>
      <p:pic>
        <p:nvPicPr>
          <p:cNvPr id="26" name="Obrázek 25" descr="logo HydroClean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177553" y="5652045"/>
            <a:ext cx="1663369" cy="79216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55625" y="563563"/>
            <a:ext cx="4200525" cy="61848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Divadelní soubor DIPONA  byl založen v roce 2012. Název vznikl složením tří slabik počátečních slov - Di-vadlo Po-trhlých           Na-</a:t>
            </a:r>
            <a:r>
              <a:rPr lang="cs-CZ" sz="1200" dirty="0" err="1">
                <a:solidFill>
                  <a:srgbClr val="000000"/>
                </a:solidFill>
                <a:latin typeface="Garamond" panose="02020404030301010803" pitchFamily="18" charset="0"/>
              </a:rPr>
              <a:t>dšenců</a:t>
            </a: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. Své působení zahájil v Kozojedech, v místní sokolovně. S některými herci DS KOZA, který zde působil a ukončil svou činnost, nastudoval své první představení. Zde si také svá představení odehráli divadelní přátele divadelního souboru UCHO z Uhříněvsi. Pomáhali nám  ve všem co bylo kolem divadla třeba. V prvé řadě s technikou, kterou jsme v začátcích žádnou neměli.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2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V roce 2012 a také v roce 2013 pořádala DIPONA ve spolupráci 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s OÚ Mukařov dva ročníky MUKAŘOVSKÉHO PIŠTĚKA.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Od roku 2013 působí soubor v Hotelu U sv. Huberta, díky velké podpoře Obecního úřadu </a:t>
            </a:r>
            <a:r>
              <a:rPr lang="cs-CZ" sz="1200" dirty="0" err="1">
                <a:solidFill>
                  <a:srgbClr val="000000"/>
                </a:solidFill>
                <a:latin typeface="Garamond" panose="02020404030301010803" pitchFamily="18" charset="0"/>
              </a:rPr>
              <a:t>Louňovice</a:t>
            </a: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.  Divadelní činnost v této obci byla tak obnovena po 53 letech.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2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Hlavní náplní souboru je postarat se o kulturní dění v obci. Zajistit kulturní vyžití  pro dětského i dospělého diváka a to celoročně.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Na divadelní scéně se v průběhu roku vystřídají amatérské i profesionální soubory z různých částí republiky.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Letní měsíce jsou věnovány Louňovické letní divadelní aktivitě, v areálu restaurace „U </a:t>
            </a:r>
            <a:r>
              <a:rPr lang="cs-CZ" sz="1200" dirty="0" err="1">
                <a:solidFill>
                  <a:srgbClr val="000000"/>
                </a:solidFill>
                <a:latin typeface="Garamond" panose="02020404030301010803" pitchFamily="18" charset="0"/>
              </a:rPr>
              <a:t>Henců</a:t>
            </a: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“. V letošním roce je to již 7. ročník.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2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Soubor se také věnuje vlastní tvorbě.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Pro dospělé diváky byly nastudovány v roce</a:t>
            </a:r>
            <a:r>
              <a:rPr lang="cs-CZ" sz="12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2013</a:t>
            </a:r>
            <a:r>
              <a:rPr lang="cs-CZ" sz="12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dva příběhy Oldřicha Daňka. V soutěži  Karlínské jeviště, získaly díky Josefu Pšeničkovi, cenu za inscenaci. Na Chudém divadle v Jinonicích pak Josef Pšenička získal za roli Ladislava cenu za herecký výkon. 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O rok později, v roce 2014 byla uvedena premiéra pohádky Čert a Káča trochu jinak. Námět Petry </a:t>
            </a:r>
            <a:r>
              <a:rPr lang="cs-CZ" sz="1200" dirty="0" err="1">
                <a:solidFill>
                  <a:srgbClr val="000000"/>
                </a:solidFill>
                <a:latin typeface="Garamond" panose="02020404030301010803" pitchFamily="18" charset="0"/>
              </a:rPr>
              <a:t>Krutské</a:t>
            </a: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, dramaturgicky upravil a režie se ujal Josef Pšenička. Petra Krutská získala, za roli Káči na postupové přehlídce Klicperovy dny v Sadské, cenu za herecký výkon.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33938" y="539477"/>
            <a:ext cx="4752528" cy="601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latin typeface="Garamond" panose="02020404030301010803" pitchFamily="18" charset="0"/>
              </a:rPr>
              <a:t>PROTICOVIDOVÁ OPATŘENÍ  A  DIPONA</a:t>
            </a:r>
          </a:p>
          <a:p>
            <a:pPr algn="just"/>
            <a:endParaRPr lang="cs-CZ" b="1" dirty="0">
              <a:latin typeface="Garamond" panose="02020404030301010803" pitchFamily="18" charset="0"/>
            </a:endParaRPr>
          </a:p>
          <a:p>
            <a:pPr algn="just"/>
            <a:r>
              <a:rPr lang="cs-CZ" sz="1400" dirty="0">
                <a:latin typeface="Garamond" panose="02020404030301010803" pitchFamily="18" charset="0"/>
              </a:rPr>
              <a:t>Ač se v kulturním životě obce zastavil čas a prakticky už více jak rok se nekonají pravidelné kulturní akce, na které si všichni spoluobčané zvykli jako na běžnou součást společenských aktivit, tak i přesto herci amatérského spolku DIPONA se dál připravují na znovu otevření divadelní opony.</a:t>
            </a:r>
          </a:p>
          <a:p>
            <a:pPr algn="just"/>
            <a:r>
              <a:rPr lang="cs-CZ" sz="1400" dirty="0">
                <a:latin typeface="Garamond" panose="02020404030301010803" pitchFamily="18" charset="0"/>
              </a:rPr>
              <a:t>Poslední představení se uskutečnilo 26. září 2020 v sále Hotelu        u sv. Huberta jako druhá premiéra krimikomedie Pár dní na zkoušku, se kterou jsme chtěli zúčastnit divadelního semináře Bechyňské perlení. Byl odvolán i divadelní festival Modrý Kocour v Turnově, kde se již DIPONA prezentovala. Následné odvolání neumožnilo ani  účast na postupové přehlídce POPAD                         v Radotíně.  </a:t>
            </a:r>
          </a:p>
          <a:p>
            <a:pPr algn="just"/>
            <a:r>
              <a:rPr lang="cs-CZ" sz="1400" dirty="0">
                <a:latin typeface="Garamond" panose="02020404030301010803" pitchFamily="18" charset="0"/>
              </a:rPr>
              <a:t>Svého vystoupení v Radotíně  se nedočkali ani mladí herci. Odvoláním </a:t>
            </a:r>
            <a:r>
              <a:rPr lang="cs-CZ" sz="1400" dirty="0" err="1">
                <a:latin typeface="Garamond" panose="02020404030301010803" pitchFamily="18" charset="0"/>
              </a:rPr>
              <a:t>Mladoboleslavké</a:t>
            </a:r>
            <a:r>
              <a:rPr lang="cs-CZ" sz="1400" dirty="0">
                <a:latin typeface="Garamond" panose="02020404030301010803" pitchFamily="18" charset="0"/>
              </a:rPr>
              <a:t> Popelky, zůstala jen naděje, že přeci jen Alenčiny rošády budeme moci odehrát na krásné přírodní scéně v Horních Počernicích.</a:t>
            </a:r>
          </a:p>
          <a:p>
            <a:pPr algn="just"/>
            <a:r>
              <a:rPr lang="cs-CZ" sz="1400" dirty="0">
                <a:latin typeface="Garamond" panose="02020404030301010803" pitchFamily="18" charset="0"/>
              </a:rPr>
              <a:t>Díky lektorce </a:t>
            </a:r>
            <a:r>
              <a:rPr lang="cs-CZ" sz="1400" dirty="0" err="1">
                <a:latin typeface="Garamond" panose="02020404030301010803" pitchFamily="18" charset="0"/>
              </a:rPr>
              <a:t>Márii</a:t>
            </a:r>
            <a:r>
              <a:rPr lang="cs-CZ" sz="1400" dirty="0">
                <a:latin typeface="Garamond" panose="02020404030301010803" pitchFamily="18" charset="0"/>
              </a:rPr>
              <a:t> </a:t>
            </a:r>
            <a:r>
              <a:rPr lang="cs-CZ" sz="1400" dirty="0" err="1">
                <a:latin typeface="Garamond" panose="02020404030301010803" pitchFamily="18" charset="0"/>
              </a:rPr>
              <a:t>Uhrinové</a:t>
            </a:r>
            <a:r>
              <a:rPr lang="cs-CZ" sz="1400" dirty="0">
                <a:latin typeface="Garamond" panose="02020404030301010803" pitchFamily="18" charset="0"/>
              </a:rPr>
              <a:t> se přeci jen konalo setkání herců v Divadelní kovárně, které proběhla on – line.</a:t>
            </a:r>
          </a:p>
          <a:p>
            <a:pPr algn="just"/>
            <a:r>
              <a:rPr lang="cs-CZ" sz="1400" dirty="0">
                <a:latin typeface="Garamond" panose="02020404030301010803" pitchFamily="18" charset="0"/>
              </a:rPr>
              <a:t>Odborná porota ocenila pohádkový příběh o Alence za zrcadlem oceněním za kostýmy, hudbu a texty písniček.</a:t>
            </a:r>
          </a:p>
          <a:p>
            <a:pPr algn="just"/>
            <a:r>
              <a:rPr lang="cs-CZ" sz="1400" dirty="0">
                <a:latin typeface="Garamond" panose="02020404030301010803" pitchFamily="18" charset="0"/>
              </a:rPr>
              <a:t>Soubor  však zcela nerezignoval a formou on-line technikou před monitory pracujeme na přípravě  hry pro dospělé Romana Vencla Královny.  Se hrou, která má v podtitulu – kde je humor je i  naděje nám  dramaturgicky vypomáhá </a:t>
            </a:r>
            <a:r>
              <a:rPr lang="cs-CZ" sz="1400" dirty="0" err="1">
                <a:latin typeface="Garamond" panose="02020404030301010803" pitchFamily="18" charset="0"/>
              </a:rPr>
              <a:t>Mária</a:t>
            </a:r>
            <a:r>
              <a:rPr lang="cs-CZ" sz="1400" dirty="0">
                <a:latin typeface="Garamond" panose="02020404030301010803" pitchFamily="18" charset="0"/>
              </a:rPr>
              <a:t> </a:t>
            </a:r>
            <a:r>
              <a:rPr lang="cs-CZ" sz="1400" dirty="0" err="1">
                <a:latin typeface="Garamond" panose="02020404030301010803" pitchFamily="18" charset="0"/>
              </a:rPr>
              <a:t>Uhrinová</a:t>
            </a:r>
            <a:r>
              <a:rPr lang="cs-CZ" sz="1400" dirty="0">
                <a:latin typeface="Garamond" panose="02020404030301010803" pitchFamily="18" charset="0"/>
              </a:rPr>
              <a:t> a v jedné roli se divákům představí i nová posila souboru – Jana </a:t>
            </a:r>
            <a:r>
              <a:rPr lang="cs-CZ" sz="1400" dirty="0" err="1">
                <a:latin typeface="Garamond" panose="02020404030301010803" pitchFamily="18" charset="0"/>
              </a:rPr>
              <a:t>Bernštajnová</a:t>
            </a:r>
            <a:r>
              <a:rPr lang="cs-CZ" sz="1400" dirty="0">
                <a:latin typeface="Garamond" panose="02020404030301010803" pitchFamily="18" charset="0"/>
              </a:rPr>
              <a:t>. Naší snahou bude, abychom mohli naše Královny  na konec roku představit roku vám – divákům.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370" y="2456689"/>
            <a:ext cx="1512168" cy="18272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49562" y="2195661"/>
            <a:ext cx="2952328" cy="10863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59112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26. června od 19.00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DS Jirásek Nový Bydžov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HOSPODA NA MÝTINCE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1806" y="971525"/>
            <a:ext cx="4419643" cy="61513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177554" y="509017"/>
            <a:ext cx="2736304" cy="1398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</a:rPr>
              <a:t>    </a:t>
            </a: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26. června od 19.00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    SLAVNOSTNÍ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    ZAHÁJENÍ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0" y="581025"/>
            <a:ext cx="1972773" cy="1398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" name="TextovéPole 12"/>
          <p:cNvSpPr txBox="1"/>
          <p:nvPr/>
        </p:nvSpPr>
        <p:spPr>
          <a:xfrm>
            <a:off x="2413918" y="2811139"/>
            <a:ext cx="2571948" cy="14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600" dirty="0">
              <a:latin typeface="Garamond" panose="02020404030301010803" pitchFamily="18" charset="0"/>
            </a:endParaRPr>
          </a:p>
          <a:p>
            <a:pPr algn="ctr"/>
            <a:r>
              <a:rPr lang="cs-CZ" sz="1600" dirty="0">
                <a:latin typeface="Garamond" panose="02020404030301010803" pitchFamily="18" charset="0"/>
              </a:rPr>
              <a:t>Jedna z nejúspěšnějších her divadla Járy Cimrmana, měla premiéru v Malostranské besedě v roce 1969 a i po tolika letech stále baví diváky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137994" y="333787"/>
            <a:ext cx="424847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Obrázky ke hře divadla DIPONA</a:t>
            </a:r>
          </a:p>
          <a:p>
            <a:pPr algn="ctr"/>
            <a:r>
              <a:rPr lang="cs-CZ" b="1" dirty="0">
                <a:latin typeface="Garamond" panose="02020404030301010803" pitchFamily="18" charset="0"/>
              </a:rPr>
              <a:t>Pár dní na zkoušku</a:t>
            </a:r>
          </a:p>
        </p:txBody>
      </p:sp>
      <p:pic>
        <p:nvPicPr>
          <p:cNvPr id="10" name="Obrázek 9" descr="Náplavka plaká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358" y="4744266"/>
            <a:ext cx="1620180" cy="210712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033538" y="4744267"/>
            <a:ext cx="3497888" cy="865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10. července od 19.00</a:t>
            </a:r>
          </a:p>
          <a:p>
            <a:pPr algn="ctr"/>
            <a:r>
              <a:rPr lang="cs-CZ" b="1" dirty="0">
                <a:latin typeface="Garamond" panose="02020404030301010803" pitchFamily="18" charset="0"/>
              </a:rPr>
              <a:t>TO JSME MY! NÁPLAVKA </a:t>
            </a:r>
          </a:p>
          <a:p>
            <a:pPr algn="ctr"/>
            <a:r>
              <a:rPr lang="cs-CZ" dirty="0">
                <a:latin typeface="Garamond" panose="02020404030301010803" pitchFamily="18" charset="0"/>
              </a:rPr>
              <a:t>Lysá nad Labem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249563" y="5609890"/>
            <a:ext cx="2952328" cy="100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Garamond" panose="02020404030301010803" pitchFamily="18" charset="0"/>
              </a:rPr>
              <a:t>Hra To jsme my!  je volná inspirace scénkami francouzského humoristy P. H. </a:t>
            </a:r>
            <a:r>
              <a:rPr lang="cs-CZ" sz="1600" dirty="0" err="1">
                <a:latin typeface="Garamond" panose="02020404030301010803" pitchFamily="18" charset="0"/>
              </a:rPr>
              <a:t>Camiho</a:t>
            </a:r>
            <a:r>
              <a:rPr lang="cs-CZ" sz="1600" dirty="0">
                <a:latin typeface="Garamond" panose="02020404030301010803" pitchFamily="18" charset="0"/>
              </a:rPr>
              <a:t>, velkého oblíbence Ch. </a:t>
            </a:r>
            <a:r>
              <a:rPr lang="cs-CZ" sz="1600" dirty="0" err="1">
                <a:latin typeface="Garamond" panose="02020404030301010803" pitchFamily="18" charset="0"/>
              </a:rPr>
              <a:t>Chaplina</a:t>
            </a:r>
            <a:endParaRPr lang="cs-CZ" sz="1600" dirty="0">
              <a:latin typeface="Garamond" panose="02020404030301010803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753618" y="1331566"/>
            <a:ext cx="1728192" cy="77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Garamond" panose="02020404030301010803" pitchFamily="18" charset="0"/>
              </a:rPr>
              <a:t>  S vystoupením ZUŠ Josefa Lady</a:t>
            </a:r>
          </a:p>
          <a:p>
            <a:r>
              <a:rPr lang="cs-CZ" sz="1600" dirty="0">
                <a:latin typeface="Garamond" panose="02020404030301010803" pitchFamily="18" charset="0"/>
              </a:rPr>
              <a:t> Velké Popovice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464175" y="1"/>
            <a:ext cx="4946650" cy="9336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 algn="just">
              <a:lnSpc>
                <a:spcPct val="102000"/>
              </a:lnSpc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V roce 2015 měla DIPONA premiéru inscenace dvou povídek pod názvem - Pět dolarů za lásku. Že se jedná o inscenaci úspěšnou, svědčí fakt, že bylo dosud odehráno třicet jedna repríz. Josef Pšenička získal cenu za dramaturgii této inscenace a to na přehlídce Karlínské jeviště. Na soutěži amatérských souborů             v Lomnici nad Popelkou, získala Eva Brůhová za role Ariely </a:t>
            </a:r>
            <a:r>
              <a:rPr lang="cs-CZ" sz="1200" dirty="0" err="1">
                <a:solidFill>
                  <a:srgbClr val="000000"/>
                </a:solidFill>
                <a:latin typeface="Garamond" panose="02020404030301010803" pitchFamily="18" charset="0"/>
              </a:rPr>
              <a:t>Bilbrové</a:t>
            </a: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 a Melánie, cenu za herecký výkon.</a:t>
            </a:r>
          </a:p>
          <a:p>
            <a:pPr algn="just">
              <a:lnSpc>
                <a:spcPct val="102000"/>
              </a:lnSpc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Začátek roku 2017 zahajuje DIPONA svou čtvrtou premiérou. Pohádka - Vílí poklad, dramaturgie, scéna a režie - Josef Pšenička. Přízeň diváků si zasloužilo především deset děvčat, která poprvé vstoupila na prkna co znamenají svět.          O tom, že se jim to povedlo, svědčí ocenění za pěvecký a taneční výkon dětí, získané na soutěži v Radotíně. Pohádka byla zařazena na hudební přehlídku divadel Voskovcova Sázava.</a:t>
            </a:r>
          </a:p>
          <a:p>
            <a:pPr algn="just">
              <a:lnSpc>
                <a:spcPct val="102000"/>
              </a:lnSpc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V listopadu roku 2017 uvedla </a:t>
            </a:r>
            <a:r>
              <a:rPr lang="cs-CZ" sz="1200" dirty="0" err="1">
                <a:solidFill>
                  <a:srgbClr val="000000"/>
                </a:solidFill>
                <a:latin typeface="Garamond" panose="02020404030301010803" pitchFamily="18" charset="0"/>
              </a:rPr>
              <a:t>Dipona</a:t>
            </a: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, v pořadí již pátou premiéru.    Dramaturgie, scéna a režie Josef Pšenička. Černá komedie W. </a:t>
            </a:r>
            <a:r>
              <a:rPr lang="cs-CZ" sz="1200" dirty="0" err="1">
                <a:solidFill>
                  <a:srgbClr val="000000"/>
                </a:solidFill>
                <a:latin typeface="Garamond" panose="02020404030301010803" pitchFamily="18" charset="0"/>
              </a:rPr>
              <a:t>Kohlhaase</a:t>
            </a: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 a            R. </a:t>
            </a:r>
            <a:r>
              <a:rPr lang="cs-CZ" sz="1200" dirty="0" err="1">
                <a:solidFill>
                  <a:srgbClr val="000000"/>
                </a:solidFill>
                <a:latin typeface="Garamond" panose="02020404030301010803" pitchFamily="18" charset="0"/>
              </a:rPr>
              <a:t>Zimmerové</a:t>
            </a: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 - Ryba ve čtyřech. Na postupové přehlídce v Josefově Dole získala Eva Brůhová za roli Karolíny čestné uznání. Přestavení bylo zařazeno        do divadelních večerů v Mělníku.</a:t>
            </a:r>
          </a:p>
          <a:p>
            <a:pPr algn="just">
              <a:lnSpc>
                <a:spcPct val="102000"/>
              </a:lnSpc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Šestá premiéra, tentokrát pro dětského diváka, se uskutečnila v dubnu roku 2019. Do divadelní adaptace Karla Červenky byly vloženy texty Evy Bartoňové, které zhudebnil Jiří Hrubý. S příběhem Alenky, která prožívá své putování             ve světě za zrcadlem, jsme vystoupili na Voskově Sázavě, na přehlídce Divadlo dětem v Mělníku a zahráli jsme si ho i na Divadelním podzimu Jiřího </a:t>
            </a:r>
            <a:r>
              <a:rPr lang="cs-CZ" sz="1200" dirty="0" err="1">
                <a:solidFill>
                  <a:srgbClr val="000000"/>
                </a:solidFill>
                <a:latin typeface="Garamond" panose="02020404030301010803" pitchFamily="18" charset="0"/>
              </a:rPr>
              <a:t>Šatopleta</a:t>
            </a: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         v Říčanech.</a:t>
            </a:r>
          </a:p>
          <a:p>
            <a:pPr algn="just">
              <a:lnSpc>
                <a:spcPct val="102000"/>
              </a:lnSpc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1200" dirty="0">
                <a:solidFill>
                  <a:srgbClr val="000000"/>
                </a:solidFill>
                <a:latin typeface="Garamond" panose="02020404030301010803" pitchFamily="18" charset="0"/>
              </a:rPr>
              <a:t>Duchařsko-detektivní komedii Pár dní na zkoušku od současné české autorky Ivety Svobodové, jsme si vybrali pro svou již sedmou premiéru. V hlavní roli Marie se skvěle našla Alena Jarolímová, velká a zapálená divadelnice, která je za  „svou“ Marií ochotna jezdit na zkoušky dlouhou cestu. Velkým přínosem je beze sporu spolupráce s autorkou.  Iveta svou přítomností na zkouškách je ochotná  svůj text přizpůsobit divadelní formě. Doufejme, že vás naše krimi komedie pobaví.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1000" dirty="0">
                <a:solidFill>
                  <a:srgbClr val="000000"/>
                </a:solidFill>
                <a:latin typeface="Garamond" panose="02020404030301010803" pitchFamily="18" charset="0"/>
              </a:rPr>
              <a:t>.</a:t>
            </a:r>
          </a:p>
        </p:txBody>
      </p:sp>
      <p:pic>
        <p:nvPicPr>
          <p:cNvPr id="13" name="Obrázek 12" descr="DSC_0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9442" y="3491805"/>
            <a:ext cx="3513976" cy="2471817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305346" y="6516141"/>
            <a:ext cx="496855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DĚKUJEME  VÁM DIVÁKŮM ZA PŘÍZEŇ</a:t>
            </a:r>
          </a:p>
          <a:p>
            <a:pPr algn="ctr"/>
            <a:r>
              <a:rPr lang="cs-CZ" b="1" dirty="0">
                <a:latin typeface="Garamond" panose="02020404030301010803" pitchFamily="18" charset="0"/>
              </a:rPr>
              <a:t> A TĚŠÍME SE NA SHLEDÁNÍ V ROCE 2022</a:t>
            </a:r>
          </a:p>
        </p:txBody>
      </p:sp>
      <p:pic>
        <p:nvPicPr>
          <p:cNvPr id="18" name="Obrázek 17" descr="Alenka s šachovnicí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954" y="683493"/>
            <a:ext cx="1992681" cy="1992680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2609602" y="683493"/>
            <a:ext cx="2423549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5. září od 17.00</a:t>
            </a:r>
          </a:p>
          <a:p>
            <a:pPr algn="ctr"/>
            <a:r>
              <a:rPr lang="cs-CZ" b="1" dirty="0">
                <a:latin typeface="Garamond" panose="02020404030301010803" pitchFamily="18" charset="0"/>
              </a:rPr>
              <a:t>DS DIPONA</a:t>
            </a:r>
          </a:p>
          <a:p>
            <a:pPr algn="ctr"/>
            <a:r>
              <a:rPr lang="cs-CZ" b="1" dirty="0">
                <a:latin typeface="Garamond" panose="02020404030301010803" pitchFamily="18" charset="0"/>
              </a:rPr>
              <a:t>ALENČINY ROŠÁDY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681610" y="1691605"/>
            <a:ext cx="2592288" cy="132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Garamond" panose="02020404030301010803" pitchFamily="18" charset="0"/>
              </a:rPr>
              <a:t>Adaptace knížky Karla Červenky   „Alenka za zrcadlem“ </a:t>
            </a:r>
          </a:p>
          <a:p>
            <a:pPr algn="ctr"/>
            <a:r>
              <a:rPr lang="cs-CZ" sz="1400" dirty="0">
                <a:latin typeface="Garamond" panose="02020404030301010803" pitchFamily="18" charset="0"/>
              </a:rPr>
              <a:t>zavede dětské diváky                   do světa za zrcadlem, kde je </a:t>
            </a:r>
          </a:p>
          <a:p>
            <a:pPr algn="ctr"/>
            <a:r>
              <a:rPr lang="cs-CZ" sz="1400" dirty="0">
                <a:latin typeface="Garamond" panose="02020404030301010803" pitchFamily="18" charset="0"/>
              </a:rPr>
              <a:t>všechno obráceně. Je doplněná tancem a písničkami</a:t>
            </a:r>
            <a:r>
              <a:rPr lang="cs-CZ" sz="1600" dirty="0">
                <a:latin typeface="Garamond" panose="02020404030301010803" pitchFamily="18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506146" y="611486"/>
            <a:ext cx="2808312" cy="9805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11. července od 17.00</a:t>
            </a:r>
            <a:endParaRPr lang="cs-CZ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DIVADÉLKO KŮZLE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CUKROVÉ TINTILIMINTILI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endParaRPr lang="cs-CZ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53418" y="251445"/>
            <a:ext cx="3273425" cy="13681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dirty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4. září od 19.00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000" b="1" dirty="0">
                <a:solidFill>
                  <a:srgbClr val="000000"/>
                </a:solidFill>
                <a:latin typeface="Garamond" panose="02020404030301010803" pitchFamily="18" charset="0"/>
              </a:rPr>
              <a:t>divadelní soubor DIPONA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000" b="1" dirty="0">
                <a:solidFill>
                  <a:srgbClr val="000000"/>
                </a:solidFill>
                <a:latin typeface="Garamond" panose="02020404030301010803" pitchFamily="18" charset="0"/>
              </a:rPr>
              <a:t>PÁR DNÍ NA ZKOUŠKU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93378" y="1403573"/>
            <a:ext cx="4104456" cy="69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Garamond" panose="02020404030301010803" pitchFamily="18" charset="0"/>
              </a:rPr>
              <a:t>Dívat se na svůj život zvenku se jen tak někomu nepoštěstí a proto je důležité řídit se příslovím: </a:t>
            </a:r>
          </a:p>
          <a:p>
            <a:pPr algn="ctr"/>
            <a:r>
              <a:rPr lang="cs-CZ" sz="1400" dirty="0">
                <a:latin typeface="Garamond" panose="02020404030301010803" pitchFamily="18" charset="0"/>
              </a:rPr>
              <a:t>„Co můžeš udělat dnes, neodkládej na zítřek.“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650162" y="1403573"/>
            <a:ext cx="2701126" cy="100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Garamond" panose="02020404030301010803" pitchFamily="18" charset="0"/>
              </a:rPr>
              <a:t>Hudebně laděná pohádka</a:t>
            </a:r>
          </a:p>
          <a:p>
            <a:pPr algn="ctr"/>
            <a:r>
              <a:rPr lang="cs-CZ" sz="1600" dirty="0">
                <a:latin typeface="Garamond" panose="02020404030301010803" pitchFamily="18" charset="0"/>
              </a:rPr>
              <a:t>Sylvy a Františka o tom,</a:t>
            </a:r>
          </a:p>
          <a:p>
            <a:pPr algn="ctr"/>
            <a:r>
              <a:rPr lang="cs-CZ" sz="1600" dirty="0">
                <a:latin typeface="Garamond" panose="02020404030301010803" pitchFamily="18" charset="0"/>
              </a:rPr>
              <a:t>že v cukrárně může být strašidlo…</a:t>
            </a:r>
          </a:p>
        </p:txBody>
      </p:sp>
      <p:pic>
        <p:nvPicPr>
          <p:cNvPr id="14" name="Obrázek 13" descr="Bez názv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374" y="2905704"/>
            <a:ext cx="2213771" cy="1439261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7578154" y="2915741"/>
            <a:ext cx="2963312" cy="836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18. července od 17.00</a:t>
            </a:r>
          </a:p>
          <a:p>
            <a:pPr algn="ctr"/>
            <a:r>
              <a:rPr lang="cs-CZ" sz="1600" b="1" dirty="0">
                <a:latin typeface="Garamond" panose="02020404030301010803" pitchFamily="18" charset="0"/>
              </a:rPr>
              <a:t>Divadlo BOŘIVOJ</a:t>
            </a:r>
          </a:p>
          <a:p>
            <a:pPr algn="ctr"/>
            <a:r>
              <a:rPr lang="cs-CZ" b="1" dirty="0">
                <a:latin typeface="Garamond" panose="02020404030301010803" pitchFamily="18" charset="0"/>
              </a:rPr>
              <a:t> O ČERVENÉ KARKULCE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854867" y="3671526"/>
            <a:ext cx="2448272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Garamond" panose="02020404030301010803" pitchFamily="18" charset="0"/>
              </a:rPr>
              <a:t>Klasická pohádka </a:t>
            </a:r>
          </a:p>
          <a:p>
            <a:pPr algn="ctr"/>
            <a:r>
              <a:rPr lang="cs-CZ" sz="1600" dirty="0">
                <a:latin typeface="Garamond" panose="02020404030301010803" pitchFamily="18" charset="0"/>
              </a:rPr>
              <a:t>v loutkovém  provedení, kterou si však herečky upravily po svém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877630" y="5003973"/>
            <a:ext cx="2390205" cy="865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24. července od 19.00</a:t>
            </a:r>
          </a:p>
          <a:p>
            <a:pPr algn="ctr"/>
            <a:r>
              <a:rPr lang="cs-CZ" b="1" dirty="0">
                <a:latin typeface="Garamond" panose="02020404030301010803" pitchFamily="18" charset="0"/>
              </a:rPr>
              <a:t>Poločas nápadu</a:t>
            </a:r>
          </a:p>
          <a:p>
            <a:pPr algn="ctr"/>
            <a:r>
              <a:rPr lang="cs-CZ" b="1" dirty="0">
                <a:latin typeface="Garamond" panose="02020404030301010803" pitchFamily="18" charset="0"/>
              </a:rPr>
              <a:t>MOTEL U RYBNÍKA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596569" y="5796061"/>
            <a:ext cx="2808311" cy="146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Garamond" panose="02020404030301010803" pitchFamily="18" charset="0"/>
                <a:cs typeface="Arial" pitchFamily="34" charset="0"/>
              </a:rPr>
              <a:t>V improvizované hře s příjemnou atmosférou se podíváme na tři příběhy hostů Motelu u rybníka</a:t>
            </a:r>
          </a:p>
          <a:p>
            <a:pPr algn="ctr"/>
            <a:r>
              <a:rPr lang="cs-CZ" sz="1600" dirty="0">
                <a:latin typeface="Garamond" panose="02020404030301010803" pitchFamily="18" charset="0"/>
                <a:cs typeface="Arial" pitchFamily="34" charset="0"/>
              </a:rPr>
              <a:t> a poodhalíme tajemství,</a:t>
            </a:r>
          </a:p>
          <a:p>
            <a:pPr algn="ctr"/>
            <a:r>
              <a:rPr lang="cs-CZ" sz="1600" dirty="0">
                <a:latin typeface="Garamond" panose="02020404030301010803" pitchFamily="18" charset="0"/>
                <a:cs typeface="Arial" pitchFamily="34" charset="0"/>
              </a:rPr>
              <a:t> proč je tak oblíbený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Obrázek 16" descr="mot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0068" y="5219997"/>
            <a:ext cx="2101483" cy="1716392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86CD2397-B0FC-4CC1-8D07-1787769C180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374" y="683942"/>
            <a:ext cx="2051404" cy="1439261"/>
          </a:xfrm>
          <a:prstGeom prst="rect">
            <a:avLst/>
          </a:prstGeom>
        </p:spPr>
      </p:pic>
      <p:pic>
        <p:nvPicPr>
          <p:cNvPr id="19" name="Obrázek 18" descr="Pár dní na zkoušku plaká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5386" y="2267669"/>
            <a:ext cx="3816424" cy="48640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417909" y="4797739"/>
            <a:ext cx="2448271" cy="1181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7. srpna od 19.00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DS Nový Mělník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LIBUSCHE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650162" y="971525"/>
            <a:ext cx="2828925" cy="1719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      15. srpna od 17.00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        Toulavé divadlo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      Báry Novotné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     PASÁČEK VEPŘŮ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938194" y="4283893"/>
            <a:ext cx="2348829" cy="1280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22. srpna od 17.00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 Divadlo ANČÍ A FANČÍ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cs-CZ" b="1" dirty="0">
                <a:solidFill>
                  <a:srgbClr val="000000"/>
                </a:solidFill>
                <a:latin typeface="Garamond" panose="02020404030301010803" pitchFamily="18" charset="0"/>
              </a:rPr>
              <a:t>O ŠEMÍKOVI</a:t>
            </a:r>
          </a:p>
        </p:txBody>
      </p:sp>
      <p:pic>
        <p:nvPicPr>
          <p:cNvPr id="14" name="Obrázek 13" descr="O Šemíko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5948" y="4499917"/>
            <a:ext cx="1968545" cy="1735907"/>
          </a:xfrm>
          <a:prstGeom prst="rect">
            <a:avLst/>
          </a:prstGeom>
        </p:spPr>
      </p:pic>
      <p:pic>
        <p:nvPicPr>
          <p:cNvPr id="15" name="Obrázek 14" descr="Pasáček vepřů - k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9962" y="1115541"/>
            <a:ext cx="1724005" cy="216024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8010202" y="5147989"/>
            <a:ext cx="2376264" cy="123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Garamond" panose="02020404030301010803" pitchFamily="18" charset="0"/>
              </a:rPr>
              <a:t>Česká pověst určená pro dětského diváka, vypráví o tom, proč kůň Šemík se svým rytířem Horymírem přeskočil hradby Vyšehradu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082210" y="2123653"/>
            <a:ext cx="2376264" cy="123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Garamond" panose="02020404030301010803" pitchFamily="18" charset="0"/>
              </a:rPr>
              <a:t>Klasická pohádka </a:t>
            </a:r>
          </a:p>
          <a:p>
            <a:pPr algn="ctr"/>
            <a:r>
              <a:rPr lang="cs-CZ" sz="1600" dirty="0">
                <a:latin typeface="Garamond" panose="02020404030301010803" pitchFamily="18" charset="0"/>
              </a:rPr>
              <a:t>o marnivé princezně, kterou napraví pasáček vepřů, v krásném loutkovém provedení</a:t>
            </a:r>
          </a:p>
        </p:txBody>
      </p:sp>
      <p:pic>
        <p:nvPicPr>
          <p:cNvPr id="18" name="Obrázek 17" descr="Mělník - k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346" y="4931965"/>
            <a:ext cx="1923553" cy="1682195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2525920" y="5600992"/>
            <a:ext cx="2232248" cy="14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Garamond" panose="02020404030301010803" pitchFamily="18" charset="0"/>
              </a:rPr>
              <a:t>Pověst o Libuši je použita jako námět úspěšného muzikálu, ve kterém se úsměvnou formou připomínají  problémy  dnešní doby</a:t>
            </a:r>
          </a:p>
        </p:txBody>
      </p:sp>
      <p:pic>
        <p:nvPicPr>
          <p:cNvPr id="20" name="Obrázek 19" descr="Jezinky bezink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362" y="683493"/>
            <a:ext cx="1656184" cy="1747299"/>
          </a:xfrm>
          <a:prstGeom prst="rect">
            <a:avLst/>
          </a:prstGeom>
        </p:spPr>
      </p:pic>
      <p:pic>
        <p:nvPicPr>
          <p:cNvPr id="23" name="Obrázek 22" descr="Strašidýlko z Meterwill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354" y="2771725"/>
            <a:ext cx="1742239" cy="1419602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2119593" y="2585775"/>
            <a:ext cx="2982295" cy="112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7. srpna od 16.00</a:t>
            </a:r>
          </a:p>
          <a:p>
            <a:pPr algn="ctr"/>
            <a:r>
              <a:rPr lang="cs-CZ" b="1" dirty="0">
                <a:latin typeface="Garamond" panose="02020404030301010803" pitchFamily="18" charset="0"/>
              </a:rPr>
              <a:t>Divadlo INKOGNITO</a:t>
            </a:r>
          </a:p>
          <a:p>
            <a:pPr algn="ctr"/>
            <a:r>
              <a:rPr lang="cs-CZ" b="1" dirty="0">
                <a:latin typeface="Garamond" panose="02020404030301010803" pitchFamily="18" charset="0"/>
              </a:rPr>
              <a:t>STRAŠIDÝLKO </a:t>
            </a:r>
          </a:p>
          <a:p>
            <a:pPr algn="ctr"/>
            <a:r>
              <a:rPr lang="cs-CZ" b="1" dirty="0">
                <a:latin typeface="Garamond" panose="02020404030301010803" pitchFamily="18" charset="0"/>
              </a:rPr>
              <a:t>Z METERWILLU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601642" y="3674483"/>
            <a:ext cx="2016224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Garamond" panose="02020404030301010803" pitchFamily="18" charset="0"/>
              </a:rPr>
              <a:t>Hradní strašidýlko ve Skotsku si chrání svůj hrad před hamižným pánem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033538" y="580764"/>
            <a:ext cx="2670218" cy="607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       31. července od 17.00</a:t>
            </a:r>
          </a:p>
          <a:p>
            <a:pPr algn="ctr"/>
            <a:r>
              <a:rPr lang="cs-CZ" b="1" dirty="0">
                <a:latin typeface="Garamond" panose="02020404030301010803" pitchFamily="18" charset="0"/>
              </a:rPr>
              <a:t>       DIVADLO ELF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405650" y="1098036"/>
            <a:ext cx="2401913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Garamond" panose="02020404030301010803" pitchFamily="18" charset="0"/>
              </a:rPr>
              <a:t>JEZINKY</a:t>
            </a:r>
            <a:r>
              <a:rPr lang="cs-CZ" b="1" dirty="0"/>
              <a:t> </a:t>
            </a:r>
            <a:r>
              <a:rPr lang="cs-CZ" b="1" dirty="0">
                <a:latin typeface="Garamond" panose="02020404030301010803" pitchFamily="18" charset="0"/>
              </a:rPr>
              <a:t>BEZINKY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271497" y="1419953"/>
            <a:ext cx="2670217" cy="77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Garamond" panose="02020404030301010803" pitchFamily="18" charset="0"/>
              </a:rPr>
              <a:t> Klasická  Erbenova pohádka</a:t>
            </a:r>
          </a:p>
          <a:p>
            <a:pPr algn="ctr"/>
            <a:r>
              <a:rPr lang="cs-CZ" sz="1600" dirty="0">
                <a:latin typeface="Garamond" panose="02020404030301010803" pitchFamily="18" charset="0"/>
              </a:rPr>
              <a:t>o malém </a:t>
            </a:r>
            <a:r>
              <a:rPr lang="cs-CZ" sz="1600" dirty="0" err="1">
                <a:latin typeface="Garamond" panose="02020404030301010803" pitchFamily="18" charset="0"/>
              </a:rPr>
              <a:t>neposluchovi</a:t>
            </a:r>
            <a:endParaRPr lang="cs-CZ" sz="1600" dirty="0">
              <a:latin typeface="Garamond" panose="02020404030301010803" pitchFamily="18" charset="0"/>
            </a:endParaRPr>
          </a:p>
          <a:p>
            <a:pPr algn="ctr"/>
            <a:r>
              <a:rPr lang="cs-CZ" sz="1600" dirty="0">
                <a:latin typeface="Garamond" panose="02020404030301010803" pitchFamily="18" charset="0"/>
              </a:rPr>
              <a:t>a statečném jelenovi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1074</Words>
  <Application>Microsoft Office PowerPoint</Application>
  <PresentationFormat>Vlastní</PresentationFormat>
  <Paragraphs>125</Paragraphs>
  <Slides>6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Motiv sady Office</vt:lpstr>
      <vt:lpstr>Motiv sady Office</vt:lpstr>
      <vt:lpstr>Motiv sady Office</vt:lpstr>
      <vt:lpstr>Snímek 1</vt:lpstr>
      <vt:lpstr>Snímek 2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HP</dc:creator>
  <cp:lastModifiedBy>Josef Pšenička</cp:lastModifiedBy>
  <cp:revision>105</cp:revision>
  <cp:lastPrinted>2020-06-05T18:43:14Z</cp:lastPrinted>
  <dcterms:created xsi:type="dcterms:W3CDTF">1601-01-01T00:00:00Z</dcterms:created>
  <dcterms:modified xsi:type="dcterms:W3CDTF">2021-06-15T11:04:03Z</dcterms:modified>
</cp:coreProperties>
</file>